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98" r:id="rId2"/>
    <p:sldId id="299" r:id="rId3"/>
    <p:sldId id="304" r:id="rId4"/>
    <p:sldId id="305" r:id="rId5"/>
    <p:sldId id="256" r:id="rId6"/>
    <p:sldId id="257" r:id="rId7"/>
    <p:sldId id="267" r:id="rId8"/>
    <p:sldId id="268" r:id="rId9"/>
    <p:sldId id="278" r:id="rId10"/>
    <p:sldId id="301" r:id="rId11"/>
    <p:sldId id="282" r:id="rId12"/>
    <p:sldId id="269" r:id="rId13"/>
    <p:sldId id="279" r:id="rId14"/>
    <p:sldId id="283" r:id="rId15"/>
    <p:sldId id="288" r:id="rId16"/>
    <p:sldId id="297" r:id="rId17"/>
    <p:sldId id="270" r:id="rId18"/>
    <p:sldId id="280" r:id="rId19"/>
    <p:sldId id="271" r:id="rId20"/>
    <p:sldId id="281" r:id="rId21"/>
    <p:sldId id="272" r:id="rId22"/>
    <p:sldId id="285" r:id="rId23"/>
    <p:sldId id="289" r:id="rId24"/>
    <p:sldId id="290" r:id="rId25"/>
    <p:sldId id="303" r:id="rId26"/>
    <p:sldId id="273" r:id="rId27"/>
    <p:sldId id="286" r:id="rId28"/>
    <p:sldId id="276" r:id="rId29"/>
    <p:sldId id="306" r:id="rId30"/>
    <p:sldId id="287" r:id="rId31"/>
    <p:sldId id="307" r:id="rId32"/>
    <p:sldId id="291" r:id="rId33"/>
    <p:sldId id="277" r:id="rId34"/>
    <p:sldId id="292" r:id="rId35"/>
    <p:sldId id="293" r:id="rId36"/>
    <p:sldId id="294" r:id="rId37"/>
    <p:sldId id="295" r:id="rId38"/>
    <p:sldId id="296" r:id="rId39"/>
    <p:sldId id="30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A89E9-EAE7-4EC3-B771-0FB361B7ADFA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F1131-44C1-40A8-92CB-09755742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4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Annually, in early spring, remove weak wood at the base, and older, twiggy wood by cutting to the 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1131-44C1-40A8-92CB-097557422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. Annually, in early spring, remove weak wood at the base, and older, twiggy wood by cutting to the ground.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1131-44C1-40A8-92CB-09755742220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2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F1131-44C1-40A8-92CB-0975574222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1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1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4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1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8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6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5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2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C2A144D-6A28-4993-93F3-38E97938B0E2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B059F0C-CE9F-4F4E-BF67-86195BCD6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Mountain Farm Center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N</a:t>
            </a:r>
            <a:r>
              <a:rPr lang="en-US" sz="2800" dirty="0" smtClean="0"/>
              <a:t>on-profit since 2011</a:t>
            </a:r>
          </a:p>
          <a:p>
            <a:r>
              <a:rPr lang="en-US" sz="2800" dirty="0" smtClean="0"/>
              <a:t>Mission: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build experience, knowledge, and community to expand dynamic local food systems.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39"/>
          <a:stretch/>
        </p:blipFill>
        <p:spPr>
          <a:xfrm>
            <a:off x="4811485" y="1965960"/>
            <a:ext cx="3565525" cy="195251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76" b="11111"/>
          <a:stretch/>
        </p:blipFill>
        <p:spPr>
          <a:xfrm>
            <a:off x="4822371" y="4111345"/>
            <a:ext cx="3554639" cy="200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1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914400"/>
            <a:ext cx="3554552" cy="51511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Brightly colored wood </a:t>
            </a:r>
            <a:r>
              <a:rPr lang="en-US" dirty="0"/>
              <a:t>with long (3" or more) laterals bear the most fruit.</a:t>
            </a:r>
          </a:p>
          <a:p>
            <a:pPr>
              <a:lnSpc>
                <a:spcPct val="120000"/>
              </a:lnSpc>
            </a:pPr>
            <a:r>
              <a:rPr lang="en-US" dirty="0"/>
              <a:t> </a:t>
            </a:r>
            <a:r>
              <a:rPr lang="en-US" b="1" dirty="0"/>
              <a:t>Cutting </a:t>
            </a:r>
            <a:r>
              <a:rPr lang="en-US" b="1" dirty="0" smtClean="0"/>
              <a:t>older</a:t>
            </a:r>
            <a:r>
              <a:rPr lang="en-US" b="1" smtClean="0"/>
              <a:t>, twiggy </a:t>
            </a:r>
            <a:r>
              <a:rPr lang="en-US" b="1" dirty="0"/>
              <a:t>wood </a:t>
            </a:r>
            <a:r>
              <a:rPr lang="en-US" dirty="0"/>
              <a:t>out promotes </a:t>
            </a:r>
            <a:r>
              <a:rPr lang="en-US" dirty="0" smtClean="0"/>
              <a:t>new growth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Fertilize </a:t>
            </a:r>
            <a:r>
              <a:rPr lang="en-US" b="1" dirty="0"/>
              <a:t>by using acid fertilizers </a:t>
            </a:r>
            <a:r>
              <a:rPr lang="en-US" dirty="0"/>
              <a:t>(Rhododendron Food) or cottonseed meal.</a:t>
            </a:r>
          </a:p>
          <a:p>
            <a:pPr>
              <a:lnSpc>
                <a:spcPct val="120000"/>
              </a:lnSpc>
            </a:pPr>
            <a:r>
              <a:rPr lang="en-US" b="1" dirty="0"/>
              <a:t>Blueberries are not drought tolerant! </a:t>
            </a:r>
            <a:r>
              <a:rPr lang="en-US" dirty="0"/>
              <a:t>Regular summer water is necessary for good production. 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Keep </a:t>
            </a:r>
            <a:r>
              <a:rPr lang="en-US" dirty="0"/>
              <a:t>the plants </a:t>
            </a:r>
            <a:r>
              <a:rPr lang="en-US" b="1" dirty="0"/>
              <a:t>weeded and mulched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b="1" dirty="0"/>
              <a:t>Rake, turn, and replace the mulch </a:t>
            </a:r>
            <a:r>
              <a:rPr lang="en-US" dirty="0"/>
              <a:t>each spring at pruning time. This helps prevent mummy berry disease.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25" y="3276600"/>
            <a:ext cx="3581400" cy="2686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197" y="6165626"/>
            <a:ext cx="3709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Mulched base of mature blueberry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141" y="559024"/>
            <a:ext cx="1676400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25" y="1339270"/>
            <a:ext cx="179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When wood becomes twiggy, the stem should be cut to the ground for renewal. 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762000"/>
            <a:ext cx="3566160" cy="5318759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Most productive are highbush </a:t>
            </a:r>
            <a:r>
              <a:rPr lang="en-US" sz="1800" dirty="0" smtClean="0"/>
              <a:t>(HB) and compact highbush(CHB) varieties</a:t>
            </a:r>
          </a:p>
          <a:p>
            <a:r>
              <a:rPr lang="en-US" sz="1800" b="1" dirty="0" smtClean="0"/>
              <a:t>Good varieties for our region:</a:t>
            </a:r>
          </a:p>
          <a:p>
            <a:pPr lvl="1"/>
            <a:r>
              <a:rPr lang="en-US" sz="1600" dirty="0" smtClean="0"/>
              <a:t>Early ripening- Spartan (HB), </a:t>
            </a:r>
            <a:r>
              <a:rPr lang="en-US" sz="1600" dirty="0" err="1" smtClean="0"/>
              <a:t>Reka</a:t>
            </a:r>
            <a:r>
              <a:rPr lang="en-US" sz="1600" dirty="0" smtClean="0"/>
              <a:t> (HB), Patriot (CHB)</a:t>
            </a:r>
          </a:p>
          <a:p>
            <a:pPr lvl="1"/>
            <a:r>
              <a:rPr lang="en-US" sz="1600" b="1" dirty="0" smtClean="0"/>
              <a:t>Midseason- </a:t>
            </a:r>
            <a:r>
              <a:rPr lang="en-US" sz="1600" dirty="0" smtClean="0"/>
              <a:t>Chandler (HB), </a:t>
            </a:r>
            <a:r>
              <a:rPr lang="en-US" sz="1600" dirty="0" err="1" smtClean="0"/>
              <a:t>Bluecrop</a:t>
            </a:r>
            <a:r>
              <a:rPr lang="en-US" sz="1600" dirty="0" smtClean="0"/>
              <a:t> (HB), Toro (CHB), Draper (HB), Olympia (HB), Northland (CHB)</a:t>
            </a:r>
          </a:p>
          <a:p>
            <a:pPr lvl="1"/>
            <a:r>
              <a:rPr lang="en-US" sz="1600" b="1" dirty="0" smtClean="0"/>
              <a:t>Late Ripening- </a:t>
            </a:r>
            <a:r>
              <a:rPr lang="en-US" sz="1600" dirty="0" smtClean="0"/>
              <a:t>Liberty (HB), Legacy (HB)</a:t>
            </a:r>
          </a:p>
          <a:p>
            <a:r>
              <a:rPr lang="en-US" sz="1800" b="1" dirty="0" smtClean="0"/>
              <a:t>Less productive but flavorful hybrids and half-highs:</a:t>
            </a:r>
          </a:p>
          <a:p>
            <a:pPr lvl="1"/>
            <a:r>
              <a:rPr lang="en-US" sz="1600" dirty="0" smtClean="0"/>
              <a:t>Sunshine Blue- partially evergreen, ripens fruit over 9 week period</a:t>
            </a:r>
          </a:p>
          <a:p>
            <a:pPr lvl="1"/>
            <a:r>
              <a:rPr lang="en-US" sz="1600" dirty="0" smtClean="0"/>
              <a:t>Chippewa- ‘wild’ blueberry flavor</a:t>
            </a:r>
          </a:p>
          <a:p>
            <a:pPr lvl="1"/>
            <a:r>
              <a:rPr lang="en-US" sz="1600" dirty="0" smtClean="0"/>
              <a:t>Top Hat- dwarf hybrid, self fruitful</a:t>
            </a:r>
          </a:p>
          <a:p>
            <a:pPr lvl="1"/>
            <a:r>
              <a:rPr lang="en-US" sz="1600" dirty="0" smtClean="0"/>
              <a:t>North Country- dwarf hybrid, productive</a:t>
            </a:r>
            <a:endParaRPr lang="en-US" sz="1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939453"/>
            <a:ext cx="2667001" cy="4741335"/>
          </a:xfrm>
        </p:spPr>
      </p:pic>
      <p:sp>
        <p:nvSpPr>
          <p:cNvPr id="4" name="TextBox 3"/>
          <p:cNvSpPr txBox="1"/>
          <p:nvPr/>
        </p:nvSpPr>
        <p:spPr>
          <a:xfrm>
            <a:off x="5181600" y="5715000"/>
            <a:ext cx="266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Mature highbush blueberry bush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Gooseberries &amp; Currants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76400"/>
            <a:ext cx="3566160" cy="44043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Best in well drained soils, but black currants tolerate winter wet soils</a:t>
            </a:r>
          </a:p>
          <a:p>
            <a:r>
              <a:rPr lang="en-US" sz="2000" dirty="0" smtClean="0"/>
              <a:t>Choose mildew and rust resistant varieties</a:t>
            </a:r>
          </a:p>
          <a:p>
            <a:r>
              <a:rPr lang="en-US" sz="2000" dirty="0" smtClean="0"/>
              <a:t>Tolerate some summer shade</a:t>
            </a:r>
          </a:p>
          <a:p>
            <a:r>
              <a:rPr lang="en-US" sz="2000" dirty="0" smtClean="0"/>
              <a:t>Black currants are deer resistant</a:t>
            </a:r>
          </a:p>
          <a:p>
            <a:r>
              <a:rPr lang="en-US" sz="2000" dirty="0" smtClean="0"/>
              <a:t>Need renewal pruning</a:t>
            </a:r>
          </a:p>
          <a:p>
            <a:r>
              <a:rPr lang="en-US" sz="2000" dirty="0" smtClean="0"/>
              <a:t>Grown </a:t>
            </a:r>
            <a:r>
              <a:rPr lang="en-US" sz="2000" dirty="0"/>
              <a:t>as freestanding, multi-stemmed bushes. Prune to develop an open, vase shaped bush.</a:t>
            </a:r>
          </a:p>
          <a:p>
            <a:endParaRPr lang="en-US" sz="2000" dirty="0"/>
          </a:p>
        </p:txBody>
      </p:sp>
      <p:pic>
        <p:nvPicPr>
          <p:cNvPr id="5" name="Content Placeholder 4" descr="crrl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828800"/>
            <a:ext cx="3017967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33400"/>
            <a:ext cx="7406640" cy="695088"/>
          </a:xfrm>
        </p:spPr>
        <p:txBody>
          <a:bodyPr/>
          <a:lstStyle/>
          <a:p>
            <a:r>
              <a:rPr lang="en-US" dirty="0" smtClean="0"/>
              <a:t>Growing currants &amp; gooseberries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143000"/>
            <a:ext cx="4324350" cy="510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b="1" dirty="0" smtClean="0"/>
              <a:t>Disease </a:t>
            </a:r>
            <a:r>
              <a:rPr lang="en-US" sz="2000" b="1" dirty="0"/>
              <a:t>and Insect Problems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b="1" dirty="0" smtClean="0"/>
              <a:t>Gooseberry Maggot- </a:t>
            </a:r>
            <a:r>
              <a:rPr lang="en-US" sz="1600" dirty="0" smtClean="0"/>
              <a:t>Adult flies </a:t>
            </a:r>
            <a:r>
              <a:rPr lang="en-US" sz="1600" dirty="0"/>
              <a:t>emerges from the soil in April, </a:t>
            </a:r>
            <a:r>
              <a:rPr lang="en-US" sz="1600" dirty="0" smtClean="0"/>
              <a:t>lays </a:t>
            </a:r>
            <a:r>
              <a:rPr lang="en-US" sz="1600" dirty="0"/>
              <a:t>eggs on the forming fruit. </a:t>
            </a:r>
            <a:r>
              <a:rPr lang="en-US" sz="1600" dirty="0" smtClean="0"/>
              <a:t>Maggots </a:t>
            </a:r>
            <a:r>
              <a:rPr lang="en-US" sz="1600" dirty="0"/>
              <a:t>feed within the berries.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b="1" dirty="0" smtClean="0"/>
              <a:t>Imported Currant Worm- </a:t>
            </a:r>
            <a:r>
              <a:rPr lang="en-US" sz="1600" dirty="0" smtClean="0"/>
              <a:t>Sawfly </a:t>
            </a:r>
            <a:r>
              <a:rPr lang="en-US" sz="1600" dirty="0"/>
              <a:t>larva </a:t>
            </a:r>
            <a:r>
              <a:rPr lang="en-US" sz="1600" dirty="0" smtClean="0"/>
              <a:t>defoliate bushes in </a:t>
            </a:r>
            <a:r>
              <a:rPr lang="en-US" sz="1600" dirty="0"/>
              <a:t>a </a:t>
            </a:r>
            <a:r>
              <a:rPr lang="en-US" sz="1600" dirty="0" smtClean="0"/>
              <a:t>few days</a:t>
            </a:r>
            <a:r>
              <a:rPr lang="en-US" sz="1600" dirty="0"/>
              <a:t>. </a:t>
            </a:r>
            <a:r>
              <a:rPr lang="en-US" sz="1600" dirty="0" smtClean="0"/>
              <a:t>½" </a:t>
            </a:r>
            <a:r>
              <a:rPr lang="en-US" sz="1600" dirty="0"/>
              <a:t>long larvae are small, black spotted green worms with black heads.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b="1" dirty="0"/>
              <a:t>Aphids feed on the undersides of the leaves</a:t>
            </a:r>
            <a:r>
              <a:rPr lang="en-US" sz="1600" dirty="0"/>
              <a:t>, causing them to crinkle, </a:t>
            </a:r>
            <a:r>
              <a:rPr lang="en-US" sz="1600" dirty="0" smtClean="0"/>
              <a:t>leads </a:t>
            </a:r>
            <a:r>
              <a:rPr lang="en-US" sz="1600" dirty="0"/>
              <a:t>to a blistered look to the foliage. 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b="1" dirty="0" smtClean="0"/>
              <a:t>Powdery Mildew</a:t>
            </a:r>
            <a:r>
              <a:rPr lang="en-US" sz="1600" dirty="0"/>
              <a:t>. </a:t>
            </a:r>
            <a:r>
              <a:rPr lang="en-US" sz="1600" dirty="0" smtClean="0"/>
              <a:t>Keep </a:t>
            </a:r>
            <a:r>
              <a:rPr lang="en-US" sz="1600" dirty="0"/>
              <a:t>the bushes pruned to encourage air circulation. The best control is to plant resistant varieties.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1600" dirty="0"/>
              <a:t>All </a:t>
            </a:r>
            <a:r>
              <a:rPr lang="en-US" sz="1600" i="1" dirty="0" err="1"/>
              <a:t>Ribes</a:t>
            </a:r>
            <a:r>
              <a:rPr lang="en-US" sz="1600" dirty="0"/>
              <a:t> are potentially alternate hosts for</a:t>
            </a:r>
            <a:r>
              <a:rPr lang="en-US" sz="1600" b="1" dirty="0"/>
              <a:t> white pine blister rust</a:t>
            </a:r>
            <a:r>
              <a:rPr lang="en-US" sz="1600" dirty="0"/>
              <a:t>. </a:t>
            </a:r>
            <a:r>
              <a:rPr lang="en-US" sz="1600" dirty="0" smtClean="0"/>
              <a:t>(5 needled pines) Plant rust resistant varieties.</a:t>
            </a:r>
          </a:p>
          <a:p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989" y="3733800"/>
            <a:ext cx="2703901" cy="2099182"/>
          </a:xfrm>
        </p:spPr>
      </p:pic>
      <p:sp>
        <p:nvSpPr>
          <p:cNvPr id="6" name="TextBox 5"/>
          <p:cNvSpPr txBox="1"/>
          <p:nvPr/>
        </p:nvSpPr>
        <p:spPr>
          <a:xfrm>
            <a:off x="5486400" y="5840758"/>
            <a:ext cx="239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Imported Currant Worm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0989" y="1432617"/>
            <a:ext cx="2703511" cy="1920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399" y="3352800"/>
            <a:ext cx="239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Gooseberry maggot sign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1219200"/>
            <a:ext cx="2681816" cy="4022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3810001"/>
            <a:ext cx="3566160" cy="20574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Best red currant variety is </a:t>
            </a:r>
            <a:r>
              <a:rPr lang="en-US" sz="1800" dirty="0" err="1" smtClean="0"/>
              <a:t>Rovada</a:t>
            </a:r>
            <a:endParaRPr lang="en-US" sz="1800" dirty="0" smtClean="0"/>
          </a:p>
          <a:p>
            <a:r>
              <a:rPr lang="en-US" sz="1800" dirty="0" smtClean="0"/>
              <a:t>Fruit grows on easy-to-pick chains, very productive bushes</a:t>
            </a:r>
          </a:p>
          <a:p>
            <a:r>
              <a:rPr lang="en-US" sz="1800" dirty="0" smtClean="0"/>
              <a:t>Somewhat rust resistant, very mildew resistant</a:t>
            </a:r>
          </a:p>
          <a:p>
            <a:r>
              <a:rPr lang="en-US" sz="1800" dirty="0" smtClean="0"/>
              <a:t>Red currants are not deer resistant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2" b="14285"/>
          <a:stretch/>
        </p:blipFill>
        <p:spPr>
          <a:xfrm>
            <a:off x="4876800" y="990600"/>
            <a:ext cx="226695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5334000"/>
            <a:ext cx="268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accent1"/>
                </a:solidFill>
              </a:rPr>
              <a:t>Rovada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644306"/>
            <a:ext cx="2008470" cy="2590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350941"/>
            <a:ext cx="1809408" cy="2765524"/>
          </a:xfrm>
        </p:spPr>
      </p:pic>
      <p:sp>
        <p:nvSpPr>
          <p:cNvPr id="8" name="TextBox 7"/>
          <p:cNvSpPr txBox="1"/>
          <p:nvPr/>
        </p:nvSpPr>
        <p:spPr>
          <a:xfrm>
            <a:off x="1066800" y="38862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Black currants </a:t>
            </a:r>
            <a:r>
              <a:rPr lang="en-US" u="sng" dirty="0" smtClean="0">
                <a:solidFill>
                  <a:schemeClr val="accent1"/>
                </a:solidFill>
              </a:rPr>
              <a:t>are</a:t>
            </a:r>
            <a:r>
              <a:rPr lang="en-US" dirty="0" smtClean="0">
                <a:solidFill>
                  <a:schemeClr val="accent1"/>
                </a:solidFill>
              </a:rPr>
              <a:t> deer resistant.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Good black currant varieties: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1"/>
                </a:solidFill>
              </a:rPr>
              <a:t>Tiben</a:t>
            </a:r>
            <a:r>
              <a:rPr lang="en-US" dirty="0" smtClean="0">
                <a:solidFill>
                  <a:schemeClr val="accent1"/>
                </a:solidFill>
              </a:rPr>
              <a:t>: upright, productive, good disease resistance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Ben </a:t>
            </a:r>
            <a:r>
              <a:rPr lang="en-US" dirty="0" err="1" smtClean="0">
                <a:solidFill>
                  <a:schemeClr val="accent1"/>
                </a:solidFill>
              </a:rPr>
              <a:t>Sarek</a:t>
            </a:r>
            <a:r>
              <a:rPr lang="en-US" dirty="0" smtClean="0">
                <a:solidFill>
                  <a:schemeClr val="accent1"/>
                </a:solidFill>
              </a:rPr>
              <a:t>: very compact, large, flavorful fruit, rust immune, resistant to mildew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Ben Hope: most productive and flavorful, but is rust susceptible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944" y="644306"/>
            <a:ext cx="3397805" cy="2254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3235106"/>
            <a:ext cx="2008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Black currants ready to harvest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6944" y="2895600"/>
            <a:ext cx="3397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Blister rust on currant leaf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624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5 year old </a:t>
            </a:r>
            <a:r>
              <a:rPr lang="en-US" sz="1400" i="1" dirty="0" err="1" smtClean="0">
                <a:solidFill>
                  <a:schemeClr val="accent1"/>
                </a:solidFill>
              </a:rPr>
              <a:t>Tiben</a:t>
            </a:r>
            <a:r>
              <a:rPr lang="en-US" sz="1400" i="1" dirty="0" smtClean="0">
                <a:solidFill>
                  <a:schemeClr val="accent1"/>
                </a:solidFill>
              </a:rPr>
              <a:t> bush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81" b="29905"/>
          <a:stretch/>
        </p:blipFill>
        <p:spPr>
          <a:xfrm>
            <a:off x="1127449" y="762000"/>
            <a:ext cx="2876550" cy="27664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886200"/>
            <a:ext cx="2879725" cy="1919816"/>
          </a:xfrm>
        </p:spPr>
      </p:pic>
      <p:sp>
        <p:nvSpPr>
          <p:cNvPr id="10" name="TextBox 9"/>
          <p:cNvSpPr txBox="1"/>
          <p:nvPr/>
        </p:nvSpPr>
        <p:spPr>
          <a:xfrm>
            <a:off x="4267200" y="573751"/>
            <a:ext cx="4038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Gooseberries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Thorny, so deer resistant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Large tart fruit for eating fresh, jams and baking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Varieties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1"/>
                </a:solidFill>
              </a:rPr>
              <a:t>Poorman</a:t>
            </a:r>
            <a:r>
              <a:rPr lang="en-US" sz="1600" dirty="0" smtClean="0">
                <a:solidFill>
                  <a:schemeClr val="accent1"/>
                </a:solidFill>
              </a:rPr>
              <a:t>: Old variety, large pink fruit, good resistance to rust and mildew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Black Velvet</a:t>
            </a:r>
            <a:r>
              <a:rPr lang="en-US" sz="1600" dirty="0" smtClean="0">
                <a:solidFill>
                  <a:schemeClr val="accent1"/>
                </a:solidFill>
              </a:rPr>
              <a:t>: Compact habit, very large black fruit with complex flavor, good mildew resistance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accent1"/>
                </a:solidFill>
              </a:rPr>
              <a:t>Oregon Champion</a:t>
            </a:r>
            <a:r>
              <a:rPr lang="en-US" sz="1600" dirty="0" smtClean="0">
                <a:solidFill>
                  <a:schemeClr val="accent1"/>
                </a:solidFill>
              </a:rPr>
              <a:t>: Large green fruit with old-fashioned gooseberry flavor, very resistant to rust and mildew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1"/>
                </a:solidFill>
              </a:rPr>
              <a:t>Jostaberry</a:t>
            </a:r>
            <a:r>
              <a:rPr lang="en-US" sz="1600" dirty="0" smtClean="0">
                <a:solidFill>
                  <a:schemeClr val="accent1"/>
                </a:solidFill>
              </a:rPr>
              <a:t>: Hybrid of gooseberry &amp; black currant, complex flavor, very vigorous bushes, </a:t>
            </a:r>
            <a:r>
              <a:rPr lang="en-US" sz="1600" dirty="0" err="1" smtClean="0">
                <a:solidFill>
                  <a:schemeClr val="accent1"/>
                </a:solidFill>
              </a:rPr>
              <a:t>thornless</a:t>
            </a:r>
            <a:r>
              <a:rPr lang="en-US" sz="1600" dirty="0" smtClean="0">
                <a:solidFill>
                  <a:schemeClr val="accent1"/>
                </a:solidFill>
              </a:rPr>
              <a:t>, rust resistant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 err="1" smtClean="0">
                <a:solidFill>
                  <a:schemeClr val="accent1"/>
                </a:solidFill>
              </a:rPr>
              <a:t>Orus</a:t>
            </a:r>
            <a:r>
              <a:rPr lang="en-US" sz="1600" b="1" dirty="0" smtClean="0">
                <a:solidFill>
                  <a:schemeClr val="accent1"/>
                </a:solidFill>
              </a:rPr>
              <a:t> 8</a:t>
            </a:r>
            <a:r>
              <a:rPr lang="en-US" sz="1600" dirty="0" smtClean="0">
                <a:solidFill>
                  <a:schemeClr val="accent1"/>
                </a:solidFill>
              </a:rPr>
              <a:t>: Hybrid of gooseberry &amp; black currant, excellent flavor, thorny, resistant to mildew and rust.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528406"/>
            <a:ext cx="2860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Black Velvet Gooseberry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5806016"/>
            <a:ext cx="2879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Oregon Champion Gooseberry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Raspberries</a:t>
            </a:r>
            <a:endParaRPr lang="en-US" dirty="0"/>
          </a:p>
        </p:txBody>
      </p:sp>
      <p:pic>
        <p:nvPicPr>
          <p:cNvPr id="7" name="Content Placeholder 6" descr="raspberr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32773" y="2057400"/>
            <a:ext cx="3214478" cy="40227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Two types; summer (</a:t>
            </a:r>
            <a:r>
              <a:rPr lang="en-US" sz="2000" dirty="0" err="1" smtClean="0"/>
              <a:t>floricane</a:t>
            </a:r>
            <a:r>
              <a:rPr lang="en-US" sz="2000" dirty="0" smtClean="0"/>
              <a:t>/second year cane) bearing or fall (</a:t>
            </a:r>
            <a:r>
              <a:rPr lang="en-US" sz="2000" dirty="0" err="1" smtClean="0"/>
              <a:t>primocane</a:t>
            </a:r>
            <a:r>
              <a:rPr lang="en-US" sz="2000" dirty="0" smtClean="0"/>
              <a:t>/first year cane) bearing</a:t>
            </a:r>
          </a:p>
          <a:p>
            <a:pPr lvl="1"/>
            <a:r>
              <a:rPr lang="en-US" sz="1800" dirty="0" smtClean="0"/>
              <a:t>Summer varieties need trellising, bear on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year canes</a:t>
            </a:r>
          </a:p>
          <a:p>
            <a:pPr lvl="1"/>
            <a:r>
              <a:rPr lang="en-US" sz="1800" dirty="0" smtClean="0"/>
              <a:t>Fall bearing can be cut to the ground each year, need less trellising</a:t>
            </a:r>
          </a:p>
          <a:p>
            <a:r>
              <a:rPr lang="en-US" sz="2000" dirty="0" smtClean="0"/>
              <a:t>All raspberries need well drained soil. Build raised beds if planting on heavy soil.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29314" y="685800"/>
            <a:ext cx="4149638" cy="5257800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en-US" sz="2800" b="1" dirty="0" smtClean="0"/>
              <a:t>Successful raspberry site:	</a:t>
            </a:r>
          </a:p>
          <a:p>
            <a:pPr lvl="1"/>
            <a:r>
              <a:rPr lang="en-US" sz="2400" dirty="0" smtClean="0"/>
              <a:t>Full sun, well drained soil</a:t>
            </a:r>
          </a:p>
          <a:p>
            <a:pPr lvl="1"/>
            <a:r>
              <a:rPr lang="en-US" sz="2400" dirty="0" smtClean="0"/>
              <a:t>Plant dormant canes no </a:t>
            </a:r>
            <a:r>
              <a:rPr lang="en-US" sz="2400" dirty="0"/>
              <a:t>more </a:t>
            </a:r>
            <a:r>
              <a:rPr lang="en-US" sz="2400" dirty="0" smtClean="0"/>
              <a:t>than </a:t>
            </a:r>
            <a:r>
              <a:rPr lang="en-US" sz="2400" b="1" dirty="0" smtClean="0"/>
              <a:t>2″deep</a:t>
            </a:r>
            <a:r>
              <a:rPr lang="en-US" sz="2400" dirty="0"/>
              <a:t>, 30"-36" </a:t>
            </a:r>
            <a:r>
              <a:rPr lang="en-US" sz="2400" dirty="0" smtClean="0"/>
              <a:t>apart</a:t>
            </a:r>
          </a:p>
          <a:p>
            <a:pPr lvl="1"/>
            <a:r>
              <a:rPr lang="en-US" sz="2400" dirty="0" smtClean="0"/>
              <a:t>Irrigate in summer</a:t>
            </a:r>
          </a:p>
          <a:p>
            <a:pPr lvl="1"/>
            <a:r>
              <a:rPr lang="en-US" sz="2400" dirty="0" smtClean="0"/>
              <a:t>Pruning:</a:t>
            </a:r>
          </a:p>
          <a:p>
            <a:pPr lvl="2"/>
            <a:r>
              <a:rPr lang="en-US" sz="1900" dirty="0" err="1" smtClean="0"/>
              <a:t>Floricane</a:t>
            </a:r>
            <a:r>
              <a:rPr lang="en-US" sz="1900" dirty="0" smtClean="0"/>
              <a:t> Varieties: Trellis 1</a:t>
            </a:r>
            <a:r>
              <a:rPr lang="en-US" sz="1900" baseline="30000" dirty="0" smtClean="0"/>
              <a:t>st</a:t>
            </a:r>
            <a:r>
              <a:rPr lang="en-US" sz="1900" dirty="0" smtClean="0"/>
              <a:t> year canes of summer types &amp; prune out 2</a:t>
            </a:r>
            <a:r>
              <a:rPr lang="en-US" sz="1900" baseline="30000" dirty="0" smtClean="0"/>
              <a:t>nd</a:t>
            </a:r>
            <a:r>
              <a:rPr lang="en-US" sz="1900" dirty="0" smtClean="0"/>
              <a:t> year canes after fruiting.</a:t>
            </a:r>
            <a:r>
              <a:rPr lang="en-US" sz="1900" dirty="0" smtClean="0">
                <a:solidFill>
                  <a:srgbClr val="FF0000"/>
                </a:solidFill>
              </a:rPr>
              <a:t> </a:t>
            </a:r>
            <a:endParaRPr lang="en-US" sz="1900" dirty="0" smtClean="0"/>
          </a:p>
          <a:p>
            <a:pPr lvl="2"/>
            <a:r>
              <a:rPr lang="en-US" sz="1900" dirty="0" err="1" smtClean="0"/>
              <a:t>Primocane</a:t>
            </a:r>
            <a:r>
              <a:rPr lang="en-US" sz="1900" dirty="0" smtClean="0"/>
              <a:t> Varieties: All canes of Fall bearing varieties can be cut to the ground annually</a:t>
            </a:r>
            <a:endParaRPr lang="en-US" sz="1900" dirty="0"/>
          </a:p>
          <a:p>
            <a:pPr lvl="1"/>
            <a:r>
              <a:rPr lang="en-US" sz="2400" dirty="0" smtClean="0"/>
              <a:t>Pests &amp; Diseases</a:t>
            </a:r>
          </a:p>
          <a:p>
            <a:pPr lvl="2"/>
            <a:r>
              <a:rPr lang="en-US" sz="1900" dirty="0" smtClean="0"/>
              <a:t>Root rots caused by winter wet</a:t>
            </a:r>
          </a:p>
          <a:p>
            <a:pPr lvl="2"/>
            <a:r>
              <a:rPr lang="en-US" sz="1900" dirty="0" smtClean="0"/>
              <a:t>Spotted wing drosophila</a:t>
            </a:r>
          </a:p>
          <a:p>
            <a:pPr marL="411480" lvl="2" indent="0">
              <a:buNone/>
            </a:pPr>
            <a:endParaRPr lang="en-US" sz="1900" i="1" dirty="0" smtClean="0"/>
          </a:p>
          <a:p>
            <a:pPr marL="411480" lvl="2" indent="0">
              <a:buNone/>
            </a:pPr>
            <a:r>
              <a:rPr lang="en-US" sz="1900" i="1" dirty="0" smtClean="0"/>
              <a:t>For more on raspberry pests and diseases</a:t>
            </a:r>
            <a:r>
              <a:rPr lang="en-US" sz="1900" i="1" dirty="0"/>
              <a:t>, visit https://pnwhandbooks.org/</a:t>
            </a:r>
            <a:endParaRPr lang="en-US" sz="1900" i="1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3276601"/>
            <a:ext cx="3505200" cy="2819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Summer (</a:t>
            </a:r>
            <a:r>
              <a:rPr lang="en-US" sz="2000" b="1" dirty="0" err="1" smtClean="0"/>
              <a:t>floricane</a:t>
            </a:r>
            <a:r>
              <a:rPr lang="en-US" sz="2000" b="1" dirty="0" smtClean="0"/>
              <a:t>)</a:t>
            </a:r>
            <a:r>
              <a:rPr lang="en-US" sz="2000" dirty="0" smtClean="0"/>
              <a:t> varieties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Meeker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err="1" smtClean="0"/>
              <a:t>Tulameen</a:t>
            </a:r>
            <a:endParaRPr lang="en-US" sz="1800" dirty="0" smtClean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Cascade Delight (more wet tolerant)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Fall (</a:t>
            </a:r>
            <a:r>
              <a:rPr lang="en-US" sz="2000" b="1" dirty="0" err="1" smtClean="0"/>
              <a:t>primocane</a:t>
            </a:r>
            <a:r>
              <a:rPr lang="en-US" sz="2000" b="1" dirty="0" smtClean="0"/>
              <a:t>) </a:t>
            </a:r>
            <a:r>
              <a:rPr lang="en-US" sz="2000" dirty="0" smtClean="0"/>
              <a:t>varieties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Autumn Bliss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Fall Gold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00" r="12667"/>
          <a:stretch/>
        </p:blipFill>
        <p:spPr>
          <a:xfrm>
            <a:off x="933450" y="685800"/>
            <a:ext cx="2647950" cy="25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66800"/>
          </a:xfrm>
        </p:spPr>
        <p:txBody>
          <a:bodyPr/>
          <a:lstStyle/>
          <a:p>
            <a:r>
              <a:rPr lang="en-US" dirty="0" smtClean="0"/>
              <a:t>Blackberries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71600"/>
            <a:ext cx="3733800" cy="4709159"/>
          </a:xfrm>
        </p:spPr>
        <p:txBody>
          <a:bodyPr>
            <a:normAutofit fontScale="92500" lnSpcReduction="20000"/>
          </a:bodyPr>
          <a:lstStyle/>
          <a:p>
            <a:pPr marL="34290" indent="0">
              <a:buNone/>
            </a:pPr>
            <a:r>
              <a:rPr lang="en-US" sz="2400" dirty="0" smtClean="0"/>
              <a:t>Successful Blackberry Growing- Advantages</a:t>
            </a:r>
          </a:p>
          <a:p>
            <a:pPr lvl="1"/>
            <a:r>
              <a:rPr lang="en-US" sz="2000" dirty="0" err="1" smtClean="0"/>
              <a:t>Thornless</a:t>
            </a:r>
            <a:r>
              <a:rPr lang="en-US" sz="2000" dirty="0" smtClean="0"/>
              <a:t> varieties</a:t>
            </a:r>
          </a:p>
          <a:p>
            <a:pPr lvl="1"/>
            <a:r>
              <a:rPr lang="en-US" sz="2000" dirty="0" smtClean="0"/>
              <a:t>Very Productive</a:t>
            </a:r>
          </a:p>
          <a:p>
            <a:pPr lvl="1"/>
            <a:r>
              <a:rPr lang="en-US" sz="2000" dirty="0" smtClean="0"/>
              <a:t>Earlier ripening than Himalayan</a:t>
            </a:r>
          </a:p>
          <a:p>
            <a:r>
              <a:rPr lang="en-US" sz="2400" dirty="0" smtClean="0"/>
              <a:t>Best in well drained soils but will tolerate some winter wet</a:t>
            </a:r>
          </a:p>
          <a:p>
            <a:r>
              <a:rPr lang="en-US" sz="2400" dirty="0" smtClean="0"/>
              <a:t>Need trellising; produce on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year canes</a:t>
            </a:r>
          </a:p>
          <a:p>
            <a:r>
              <a:rPr lang="en-US" sz="2400" dirty="0" smtClean="0"/>
              <a:t>Ripening Challenges: </a:t>
            </a:r>
          </a:p>
          <a:p>
            <a:pPr lvl="1"/>
            <a:r>
              <a:rPr lang="en-US" sz="2250" dirty="0" smtClean="0"/>
              <a:t>Some late varieties  difficult to fully ripen (late August-September</a:t>
            </a:r>
          </a:p>
          <a:p>
            <a:r>
              <a:rPr lang="en-US" sz="2400" dirty="0" smtClean="0"/>
              <a:t>Late summer rains can lead to berry rot/botrytis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57399"/>
            <a:ext cx="3774577" cy="2512000"/>
          </a:xfrm>
        </p:spPr>
      </p:pic>
      <p:sp>
        <p:nvSpPr>
          <p:cNvPr id="4" name="TextBox 3"/>
          <p:cNvSpPr txBox="1"/>
          <p:nvPr/>
        </p:nvSpPr>
        <p:spPr>
          <a:xfrm>
            <a:off x="4572000" y="4648200"/>
            <a:ext cx="3774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accent1"/>
                </a:solidFill>
              </a:rPr>
              <a:t>Thornless</a:t>
            </a:r>
            <a:r>
              <a:rPr lang="en-US" sz="1400" i="1" dirty="0" smtClean="0">
                <a:solidFill>
                  <a:schemeClr val="accent1"/>
                </a:solidFill>
              </a:rPr>
              <a:t> Triple Crown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</a:t>
            </a:r>
            <a:br>
              <a:rPr lang="en-US" dirty="0" smtClean="0"/>
            </a:br>
            <a:r>
              <a:rPr lang="en-US" dirty="0" smtClean="0"/>
              <a:t>Programing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333750" cy="4023360"/>
          </a:xfrm>
        </p:spPr>
        <p:txBody>
          <a:bodyPr/>
          <a:lstStyle/>
          <a:p>
            <a:r>
              <a:rPr lang="en-US" sz="2000" b="1" dirty="0" smtClean="0"/>
              <a:t>Internship Program:</a:t>
            </a:r>
            <a:endParaRPr lang="en-US" sz="2000" b="1" dirty="0"/>
          </a:p>
          <a:p>
            <a:r>
              <a:rPr lang="en-US" b="1" dirty="0" smtClean="0"/>
              <a:t>9 month program </a:t>
            </a:r>
            <a:endParaRPr lang="en-US" dirty="0"/>
          </a:p>
          <a:p>
            <a:r>
              <a:rPr lang="en-US" dirty="0" smtClean="0"/>
              <a:t>rigorous integrated educational curriculum and experiential-based learning program</a:t>
            </a:r>
          </a:p>
          <a:p>
            <a:r>
              <a:rPr lang="en-US" b="1" dirty="0" smtClean="0"/>
              <a:t>Paid </a:t>
            </a:r>
            <a:r>
              <a:rPr lang="en-US" dirty="0" smtClean="0"/>
              <a:t>work hours with hands-on training in annual, perennial and nursery crops</a:t>
            </a:r>
          </a:p>
          <a:p>
            <a:r>
              <a:rPr lang="en-US" dirty="0" smtClean="0"/>
              <a:t>Classroom and field based education: crop production, business planning, marketing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842" y="838200"/>
            <a:ext cx="2044879" cy="26343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437" y="3502091"/>
            <a:ext cx="4043963" cy="2695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153" y="838200"/>
            <a:ext cx="1975758" cy="26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609600"/>
            <a:ext cx="3566160" cy="5471159"/>
          </a:xfrm>
        </p:spPr>
        <p:txBody>
          <a:bodyPr>
            <a:normAutofit fontScale="85000" lnSpcReduction="20000"/>
          </a:bodyPr>
          <a:lstStyle/>
          <a:p>
            <a:r>
              <a:rPr lang="en-US" sz="2150" b="1" dirty="0"/>
              <a:t>Best varieties:</a:t>
            </a:r>
          </a:p>
          <a:p>
            <a:pPr lvl="1"/>
            <a:r>
              <a:rPr lang="en-US" sz="1950" dirty="0" smtClean="0"/>
              <a:t>Triple Crown: (</a:t>
            </a:r>
            <a:r>
              <a:rPr lang="en-US" sz="1950" dirty="0" err="1" smtClean="0"/>
              <a:t>Thornless</a:t>
            </a:r>
            <a:r>
              <a:rPr lang="en-US" sz="1950" dirty="0" smtClean="0"/>
              <a:t>) Huge berries, excellent yield, August ripening</a:t>
            </a:r>
            <a:endParaRPr lang="en-US" sz="1950" dirty="0"/>
          </a:p>
          <a:p>
            <a:pPr lvl="1"/>
            <a:r>
              <a:rPr lang="en-US" sz="1950" dirty="0"/>
              <a:t>Loch </a:t>
            </a:r>
            <a:r>
              <a:rPr lang="en-US" sz="1950" dirty="0" smtClean="0"/>
              <a:t>Ness: (</a:t>
            </a:r>
            <a:r>
              <a:rPr lang="en-US" sz="1950" dirty="0" err="1" smtClean="0"/>
              <a:t>Thornless</a:t>
            </a:r>
            <a:r>
              <a:rPr lang="en-US" sz="1950" dirty="0" smtClean="0"/>
              <a:t>) July ripening, excellent flavor, more flexible canes than Triple Crown</a:t>
            </a:r>
          </a:p>
          <a:p>
            <a:pPr lvl="1"/>
            <a:r>
              <a:rPr lang="en-US" sz="1950" dirty="0" err="1" smtClean="0"/>
              <a:t>Marionberry</a:t>
            </a:r>
            <a:r>
              <a:rPr lang="en-US" sz="1950" dirty="0" smtClean="0"/>
              <a:t>: (Thorny) Huge berries with small seeds, distinctive flavor, commercially grown in area</a:t>
            </a:r>
          </a:p>
          <a:p>
            <a:pPr lvl="1"/>
            <a:r>
              <a:rPr lang="en-US" sz="1950" dirty="0" smtClean="0"/>
              <a:t>Boysenberry: (</a:t>
            </a:r>
            <a:r>
              <a:rPr lang="en-US" sz="1950" dirty="0" err="1" smtClean="0"/>
              <a:t>Thornless</a:t>
            </a:r>
            <a:r>
              <a:rPr lang="en-US" sz="1950" dirty="0" smtClean="0"/>
              <a:t> and Thorny selections) Complex cross of blackberry, loganberry, raspberry, distinctive flavor</a:t>
            </a:r>
          </a:p>
          <a:p>
            <a:pPr lvl="1"/>
            <a:r>
              <a:rPr lang="en-US" sz="1950" dirty="0" smtClean="0"/>
              <a:t>Loganberry: (</a:t>
            </a:r>
            <a:r>
              <a:rPr lang="en-US" sz="1950" dirty="0" err="1" smtClean="0"/>
              <a:t>Thornless</a:t>
            </a:r>
            <a:r>
              <a:rPr lang="en-US" sz="1950" dirty="0" smtClean="0"/>
              <a:t>) Raspberry-Blackberry cross, huge berries, distinctive flavor</a:t>
            </a:r>
            <a:endParaRPr lang="en-US" sz="1950" dirty="0"/>
          </a:p>
          <a:p>
            <a:endParaRPr lang="en-US" sz="2000" dirty="0"/>
          </a:p>
          <a:p>
            <a:r>
              <a:rPr lang="en-US" sz="2000" b="1" dirty="0" smtClean="0"/>
              <a:t>Pests &amp; Diseases</a:t>
            </a:r>
          </a:p>
          <a:p>
            <a:pPr lvl="1"/>
            <a:r>
              <a:rPr lang="en-US" sz="2000" dirty="0" smtClean="0"/>
              <a:t>Rust can be controlled by removing and destroying infected canes</a:t>
            </a:r>
          </a:p>
          <a:p>
            <a:pPr lvl="1"/>
            <a:r>
              <a:rPr lang="en-US" sz="2000" dirty="0" smtClean="0"/>
              <a:t>Root rots can occur in wet soils</a:t>
            </a:r>
          </a:p>
          <a:p>
            <a:pPr lvl="1"/>
            <a:r>
              <a:rPr lang="en-US" sz="2000" dirty="0" smtClean="0"/>
              <a:t>Spotted wing drosophila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746" y="609600"/>
            <a:ext cx="2917208" cy="5470525"/>
          </a:xfrm>
        </p:spPr>
      </p:pic>
    </p:spTree>
    <p:extLst>
      <p:ext uri="{BB962C8B-B14F-4D97-AF65-F5344CB8AC3E}">
        <p14:creationId xmlns:p14="http://schemas.microsoft.com/office/powerpoint/2010/main" val="9870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Grapes	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965960"/>
            <a:ext cx="3783938" cy="28379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Easy to grow in full sun</a:t>
            </a:r>
          </a:p>
          <a:p>
            <a:r>
              <a:rPr lang="en-US" sz="2400" dirty="0" smtClean="0"/>
              <a:t>No pest/disease issues</a:t>
            </a:r>
          </a:p>
          <a:p>
            <a:r>
              <a:rPr lang="en-US" sz="2400" dirty="0" smtClean="0"/>
              <a:t>Can be grown on fences or overhead trellis</a:t>
            </a:r>
          </a:p>
          <a:p>
            <a:r>
              <a:rPr lang="en-US" sz="2400" dirty="0" smtClean="0"/>
              <a:t>Need annual pruning for production</a:t>
            </a:r>
          </a:p>
          <a:p>
            <a:r>
              <a:rPr lang="en-US" sz="2400" dirty="0" smtClean="0"/>
              <a:t>Self fruitful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876800"/>
            <a:ext cx="378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Jupiter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962400"/>
            <a:ext cx="2235200" cy="16764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685800"/>
            <a:ext cx="2209800" cy="2762250"/>
          </a:xfrm>
        </p:spPr>
      </p:pic>
      <p:sp>
        <p:nvSpPr>
          <p:cNvPr id="9" name="TextBox 8"/>
          <p:cNvSpPr txBox="1"/>
          <p:nvPr/>
        </p:nvSpPr>
        <p:spPr>
          <a:xfrm>
            <a:off x="4267200" y="1295400"/>
            <a:ext cx="36576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Lack of heat limits varieties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Older varieties with good production: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Interlaken: Green seedless, early ripening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Lynden Blue: Early concord type, </a:t>
            </a:r>
            <a:r>
              <a:rPr lang="en-US" dirty="0" err="1" smtClean="0">
                <a:solidFill>
                  <a:schemeClr val="accent1"/>
                </a:solidFill>
              </a:rPr>
              <a:t>slipskin</a:t>
            </a:r>
            <a:r>
              <a:rPr lang="en-US" dirty="0" smtClean="0">
                <a:solidFill>
                  <a:schemeClr val="accent1"/>
                </a:solidFill>
              </a:rPr>
              <a:t>, reliable, selected in Mission, B.C.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Reliance: Red seedless, excellent flavor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Canadice: Pink seedless, spicy-sweet flavor, needs a warm spot in cool summers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481745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Interlaken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6388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Lynden Blue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838200"/>
            <a:ext cx="3566160" cy="524255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New varieties that thrive here:</a:t>
            </a:r>
          </a:p>
          <a:p>
            <a:pPr lvl="1"/>
            <a:r>
              <a:rPr lang="en-US" sz="2000" dirty="0" smtClean="0"/>
              <a:t>Jupiter: Black seedless, excellent production</a:t>
            </a:r>
          </a:p>
          <a:p>
            <a:pPr lvl="1"/>
            <a:r>
              <a:rPr lang="en-US" sz="2000" dirty="0" err="1" smtClean="0"/>
              <a:t>Glenora</a:t>
            </a:r>
            <a:r>
              <a:rPr lang="en-US" sz="2000" dirty="0" smtClean="0"/>
              <a:t>: Seedless </a:t>
            </a:r>
            <a:r>
              <a:rPr lang="en-US" sz="2000" dirty="0" err="1" smtClean="0"/>
              <a:t>slipskin</a:t>
            </a:r>
            <a:r>
              <a:rPr lang="en-US" sz="2000" dirty="0" smtClean="0"/>
              <a:t> type, great for juicing</a:t>
            </a:r>
          </a:p>
          <a:p>
            <a:pPr lvl="1"/>
            <a:r>
              <a:rPr lang="en-US" sz="2000" dirty="0" smtClean="0"/>
              <a:t>Neptune: Green seedless, needs warm site, grafting onto rootstock ripens earlier</a:t>
            </a:r>
          </a:p>
          <a:p>
            <a:r>
              <a:rPr lang="en-US" sz="2150" dirty="0" smtClean="0"/>
              <a:t>Still-on-trial varieties</a:t>
            </a:r>
          </a:p>
          <a:p>
            <a:pPr lvl="1"/>
            <a:r>
              <a:rPr lang="en-US" sz="2000" dirty="0" smtClean="0"/>
              <a:t>Faith-early blue-black seedless non-</a:t>
            </a:r>
            <a:r>
              <a:rPr lang="en-US" sz="2000" dirty="0" err="1" smtClean="0"/>
              <a:t>slipskin</a:t>
            </a:r>
            <a:endParaRPr lang="en-US" sz="2000" dirty="0" smtClean="0"/>
          </a:p>
          <a:p>
            <a:pPr lvl="1"/>
            <a:r>
              <a:rPr lang="en-US" sz="2000" dirty="0" smtClean="0"/>
              <a:t>Gratitude- seedless green, crack resistant</a:t>
            </a:r>
          </a:p>
          <a:p>
            <a:pPr lvl="1"/>
            <a:r>
              <a:rPr lang="en-US" sz="2000" dirty="0" smtClean="0"/>
              <a:t>Hope-seedless green, crack resistant</a:t>
            </a:r>
          </a:p>
          <a:p>
            <a:pPr lvl="1"/>
            <a:r>
              <a:rPr lang="en-US" sz="2000" dirty="0" smtClean="0"/>
              <a:t>Joy- seedless blue, early ripening &amp; crack resistant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1143000"/>
            <a:ext cx="2681816" cy="4022725"/>
          </a:xfrm>
        </p:spPr>
      </p:pic>
      <p:sp>
        <p:nvSpPr>
          <p:cNvPr id="2" name="TextBox 1"/>
          <p:cNvSpPr txBox="1"/>
          <p:nvPr/>
        </p:nvSpPr>
        <p:spPr>
          <a:xfrm>
            <a:off x="5181600" y="5257800"/>
            <a:ext cx="268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chemeClr val="accent1"/>
                </a:solidFill>
              </a:rPr>
              <a:t>Glenora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227354"/>
            <a:ext cx="4038179" cy="26040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06" y="838200"/>
            <a:ext cx="3957637" cy="511227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Table grape trellis and training methods</a:t>
            </a:r>
          </a:p>
          <a:p>
            <a:pPr lvl="1"/>
            <a:r>
              <a:rPr lang="en-US" sz="2400" dirty="0" smtClean="0"/>
              <a:t>Table grapes are most productive when pruned in a spur pruning fashion</a:t>
            </a:r>
          </a:p>
          <a:p>
            <a:pPr lvl="1"/>
            <a:r>
              <a:rPr lang="en-US" sz="2400" dirty="0" smtClean="0"/>
              <a:t>Trellis so cordons are high, and shoots from spurs hang down</a:t>
            </a:r>
          </a:p>
          <a:p>
            <a:pPr lvl="1"/>
            <a:r>
              <a:rPr lang="en-US" sz="2400" dirty="0" smtClean="0"/>
              <a:t>Most productive is a double curtain style, with cordons running on parallel wires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38200"/>
            <a:ext cx="403817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1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Geneva Double Curtain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57"/>
          <a:stretch/>
        </p:blipFill>
        <p:spPr>
          <a:xfrm>
            <a:off x="990600" y="1600200"/>
            <a:ext cx="6477000" cy="4267200"/>
          </a:xfrm>
        </p:spPr>
      </p:pic>
    </p:spTree>
    <p:extLst>
      <p:ext uri="{BB962C8B-B14F-4D97-AF65-F5344CB8AC3E}">
        <p14:creationId xmlns:p14="http://schemas.microsoft.com/office/powerpoint/2010/main" val="574068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Actinidia</a:t>
            </a:r>
            <a:r>
              <a:rPr lang="en-US" i="1" dirty="0" smtClean="0"/>
              <a:t> </a:t>
            </a:r>
            <a:r>
              <a:rPr lang="en-US" i="1" dirty="0" err="1" smtClean="0"/>
              <a:t>arguta</a:t>
            </a:r>
            <a:r>
              <a:rPr lang="en-US" i="1" dirty="0" smtClean="0"/>
              <a:t>-</a:t>
            </a:r>
            <a:r>
              <a:rPr lang="en-US" dirty="0" smtClean="0"/>
              <a:t>Hardy Kiwis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Easy to grow and cold hardy</a:t>
            </a:r>
          </a:p>
          <a:p>
            <a:r>
              <a:rPr lang="en-US" sz="2400" dirty="0" smtClean="0"/>
              <a:t>Need a male plant for every 6-8 female plants</a:t>
            </a:r>
          </a:p>
          <a:p>
            <a:r>
              <a:rPr lang="en-US" sz="2400" dirty="0" smtClean="0"/>
              <a:t>Need trellising and annual pruning to produce well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65" y="1965960"/>
            <a:ext cx="3565525" cy="2674143"/>
          </a:xfrm>
        </p:spPr>
      </p:pic>
    </p:spTree>
    <p:extLst>
      <p:ext uri="{BB962C8B-B14F-4D97-AF65-F5344CB8AC3E}">
        <p14:creationId xmlns:p14="http://schemas.microsoft.com/office/powerpoint/2010/main" val="34863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533400"/>
            <a:ext cx="3333750" cy="5547359"/>
          </a:xfrm>
        </p:spPr>
        <p:txBody>
          <a:bodyPr/>
          <a:lstStyle/>
          <a:p>
            <a:r>
              <a:rPr lang="en-US" dirty="0" smtClean="0"/>
              <a:t>Easiest to grow varieties (female)</a:t>
            </a:r>
          </a:p>
          <a:p>
            <a:pPr lvl="1"/>
            <a:r>
              <a:rPr lang="en-US" dirty="0" smtClean="0"/>
              <a:t>Ana (</a:t>
            </a:r>
            <a:r>
              <a:rPr lang="en-US" dirty="0" err="1" smtClean="0"/>
              <a:t>Ananasnaja</a:t>
            </a:r>
            <a:r>
              <a:rPr lang="en-US" dirty="0" smtClean="0"/>
              <a:t>)- old cultivar, reliable production of 1” fruit in October</a:t>
            </a:r>
          </a:p>
          <a:p>
            <a:pPr lvl="1"/>
            <a:r>
              <a:rPr lang="en-US" dirty="0" smtClean="0"/>
              <a:t>Jumbo- newer, slightly larger fruit than Ana, ripens the same time</a:t>
            </a:r>
          </a:p>
          <a:p>
            <a:pPr lvl="1"/>
            <a:r>
              <a:rPr lang="en-US" dirty="0" smtClean="0"/>
              <a:t>74-49- Slightly smaller fruit, ripens 10 days earlier than Ana, good for cooler sites</a:t>
            </a:r>
          </a:p>
          <a:p>
            <a:r>
              <a:rPr lang="en-US" dirty="0" smtClean="0"/>
              <a:t>One male needed per 6-8 females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487078"/>
            <a:ext cx="4044064" cy="25750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0" t="15385" r="12468" b="7692"/>
          <a:stretch/>
        </p:blipFill>
        <p:spPr>
          <a:xfrm>
            <a:off x="4495800" y="813319"/>
            <a:ext cx="191131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896" y="813319"/>
            <a:ext cx="1853968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099319"/>
            <a:ext cx="404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Female kiwi flowers vs Male kiwi flowers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6062098"/>
            <a:ext cx="404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Hardy kiwis on trellis</a:t>
            </a:r>
            <a:endParaRPr lang="en-US" sz="1400" i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3099319"/>
            <a:ext cx="2654268" cy="33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29" y="762000"/>
            <a:ext cx="7406640" cy="1066800"/>
          </a:xfrm>
        </p:spPr>
        <p:txBody>
          <a:bodyPr/>
          <a:lstStyle/>
          <a:p>
            <a:r>
              <a:rPr lang="en-US" dirty="0" smtClean="0"/>
              <a:t>Strawberries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Strawberries are either main croppers or day-neutral ‘</a:t>
            </a:r>
            <a:r>
              <a:rPr lang="en-US" sz="2000" dirty="0" err="1" smtClean="0"/>
              <a:t>everbearer</a:t>
            </a:r>
            <a:r>
              <a:rPr lang="en-US" sz="2000" dirty="0" smtClean="0"/>
              <a:t>’ types.</a:t>
            </a:r>
          </a:p>
          <a:p>
            <a:r>
              <a:rPr lang="en-US" sz="2000" dirty="0" smtClean="0"/>
              <a:t>Main crop berries grow to 12”-18” tall, bear one main crop in June or early July</a:t>
            </a:r>
          </a:p>
          <a:p>
            <a:r>
              <a:rPr lang="en-US" sz="2000" dirty="0" smtClean="0"/>
              <a:t>Day neutral berries are low, matted plants, can be used as groundcover, bear flushes of berries all summer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1" b="12223"/>
          <a:stretch/>
        </p:blipFill>
        <p:spPr>
          <a:xfrm>
            <a:off x="867640" y="2054290"/>
            <a:ext cx="3551960" cy="36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967846"/>
            <a:ext cx="3565525" cy="475403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3333486"/>
            <a:ext cx="3184525" cy="23883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849124"/>
            <a:ext cx="3184525" cy="23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4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3565525" cy="23731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>
            <a:normAutofit/>
          </a:bodyPr>
          <a:lstStyle/>
          <a:p>
            <a:r>
              <a:rPr lang="en-US" sz="1900" b="1" dirty="0" smtClean="0"/>
              <a:t>Incubator Program Goals: to </a:t>
            </a:r>
            <a:r>
              <a:rPr lang="en-US" sz="1900" b="1" dirty="0"/>
              <a:t>reduce barriers to new farm </a:t>
            </a:r>
            <a:r>
              <a:rPr lang="en-US" sz="1900" b="1" dirty="0" smtClean="0"/>
              <a:t>businesses</a:t>
            </a:r>
          </a:p>
          <a:p>
            <a:r>
              <a:rPr lang="en-US" sz="1900" b="1" dirty="0" smtClean="0"/>
              <a:t>Access to Land</a:t>
            </a:r>
          </a:p>
          <a:p>
            <a:r>
              <a:rPr lang="en-US" sz="1900" b="1" dirty="0" smtClean="0"/>
              <a:t>Access to equipment</a:t>
            </a:r>
          </a:p>
          <a:p>
            <a:r>
              <a:rPr lang="en-US" sz="1900" b="1" dirty="0" smtClean="0"/>
              <a:t>Production training</a:t>
            </a:r>
          </a:p>
          <a:p>
            <a:r>
              <a:rPr lang="en-US" sz="1900" b="1" dirty="0" smtClean="0"/>
              <a:t>Support with financials and marketing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t="12381" r="-7142"/>
          <a:stretch/>
        </p:blipFill>
        <p:spPr>
          <a:xfrm>
            <a:off x="819198" y="3247053"/>
            <a:ext cx="2057400" cy="2804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74"/>
          <a:stretch/>
        </p:blipFill>
        <p:spPr>
          <a:xfrm>
            <a:off x="2728372" y="3248608"/>
            <a:ext cx="1767104" cy="279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7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/>
          <a:lstStyle/>
          <a:p>
            <a:r>
              <a:rPr lang="en-US" dirty="0" smtClean="0"/>
              <a:t>June (Main) Crop 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447800"/>
            <a:ext cx="3566160" cy="46329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Varieties:</a:t>
            </a:r>
          </a:p>
          <a:p>
            <a:pPr lvl="1"/>
            <a:r>
              <a:rPr lang="en-US" sz="1800" b="1" dirty="0" err="1" smtClean="0"/>
              <a:t>Shuksan</a:t>
            </a:r>
            <a:r>
              <a:rPr lang="en-US" sz="1800" dirty="0" smtClean="0"/>
              <a:t>: Cold hardy, excellent flavor, large berries, good for freezing, tolerant of some winter wet</a:t>
            </a:r>
          </a:p>
          <a:p>
            <a:pPr lvl="1"/>
            <a:r>
              <a:rPr lang="en-US" sz="1800" b="1" dirty="0" smtClean="0"/>
              <a:t>Hood</a:t>
            </a:r>
            <a:r>
              <a:rPr lang="en-US" sz="1800" dirty="0" smtClean="0"/>
              <a:t>: Old variety considered by many to be the sweetest, needs superb drainage, virus susceptible</a:t>
            </a:r>
          </a:p>
          <a:p>
            <a:pPr lvl="1"/>
            <a:r>
              <a:rPr lang="en-US" sz="1800" b="1" dirty="0" smtClean="0"/>
              <a:t>Puget Crimson</a:t>
            </a:r>
            <a:r>
              <a:rPr lang="en-US" sz="1800" dirty="0" smtClean="0"/>
              <a:t>: Very late ripening, excellent flavor</a:t>
            </a:r>
          </a:p>
          <a:p>
            <a:pPr lvl="1"/>
            <a:r>
              <a:rPr lang="en-US" sz="1800" b="1" dirty="0" smtClean="0"/>
              <a:t>Charm</a:t>
            </a:r>
            <a:r>
              <a:rPr lang="en-US" sz="1800" dirty="0" smtClean="0"/>
              <a:t>: Very productive, mid-season ripening, good flavor</a:t>
            </a:r>
          </a:p>
          <a:p>
            <a:pPr lvl="1"/>
            <a:r>
              <a:rPr lang="en-US" sz="1800" b="1" dirty="0" smtClean="0"/>
              <a:t>Puget Reliance</a:t>
            </a:r>
            <a:r>
              <a:rPr lang="en-US" sz="1800" dirty="0" smtClean="0"/>
              <a:t>: Sweet-tart flavor, resistant to viruses, wet tolerant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416" y="1295400"/>
            <a:ext cx="3329047" cy="221936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56" t="8519" r="14444" b="20370"/>
          <a:stretch/>
        </p:blipFill>
        <p:spPr>
          <a:xfrm>
            <a:off x="4668416" y="3657600"/>
            <a:ext cx="3360421" cy="25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129314" y="1097280"/>
            <a:ext cx="4149638" cy="4926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June bearers should be planted </a:t>
            </a:r>
            <a:r>
              <a:rPr lang="en-US" dirty="0" smtClean="0">
                <a:solidFill>
                  <a:schemeClr val="accent1"/>
                </a:solidFill>
              </a:rPr>
              <a:t>12”-18" </a:t>
            </a:r>
            <a:r>
              <a:rPr lang="en-US" dirty="0">
                <a:solidFill>
                  <a:schemeClr val="accent1"/>
                </a:solidFill>
              </a:rPr>
              <a:t>apart </a:t>
            </a:r>
            <a:r>
              <a:rPr lang="en-US" u="sng" dirty="0">
                <a:solidFill>
                  <a:schemeClr val="accent1"/>
                </a:solidFill>
              </a:rPr>
              <a:t>in rows spaced 36"-</a:t>
            </a:r>
            <a:r>
              <a:rPr lang="en-US" u="sng" dirty="0" smtClean="0">
                <a:solidFill>
                  <a:schemeClr val="accent1"/>
                </a:solidFill>
              </a:rPr>
              <a:t>42”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accent1"/>
                </a:solidFill>
              </a:rPr>
              <a:t>Allow matted bed to grow 18-24” wide.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Runners </a:t>
            </a:r>
            <a:r>
              <a:rPr lang="en-US" dirty="0">
                <a:solidFill>
                  <a:schemeClr val="accent1"/>
                </a:solidFill>
              </a:rPr>
              <a:t>allowed to fill the spaces between the plants to form a </a:t>
            </a:r>
            <a:r>
              <a:rPr lang="en-US" dirty="0" smtClean="0">
                <a:solidFill>
                  <a:schemeClr val="accent1"/>
                </a:solidFill>
              </a:rPr>
              <a:t>solid row.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Remove </a:t>
            </a:r>
            <a:r>
              <a:rPr lang="en-US" dirty="0">
                <a:solidFill>
                  <a:schemeClr val="accent1"/>
                </a:solidFill>
              </a:rPr>
              <a:t>the first season’s flowers by cutting or pinching them </a:t>
            </a:r>
            <a:r>
              <a:rPr lang="en-US" dirty="0" smtClean="0">
                <a:solidFill>
                  <a:schemeClr val="accent1"/>
                </a:solidFill>
              </a:rPr>
              <a:t>off.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Plants can bear a crop the second year.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295400"/>
            <a:ext cx="3324225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12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/>
          <a:lstStyle/>
          <a:p>
            <a:r>
              <a:rPr lang="en-US" dirty="0" smtClean="0"/>
              <a:t>Day Neutral Strawberries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494069"/>
            <a:ext cx="3566160" cy="4906731"/>
          </a:xfrm>
        </p:spPr>
        <p:txBody>
          <a:bodyPr/>
          <a:lstStyle/>
          <a:p>
            <a:r>
              <a:rPr lang="en-US" sz="2000" dirty="0" smtClean="0"/>
              <a:t>Varieties</a:t>
            </a:r>
          </a:p>
          <a:p>
            <a:pPr lvl="1"/>
            <a:r>
              <a:rPr lang="en-US" sz="1800" b="1" dirty="0" smtClean="0"/>
              <a:t>Albion</a:t>
            </a:r>
            <a:r>
              <a:rPr lang="en-US" sz="1800" dirty="0" smtClean="0"/>
              <a:t>: Large firm berries with good flavor. Somewhat susceptible to virus decline</a:t>
            </a:r>
          </a:p>
          <a:p>
            <a:pPr lvl="1"/>
            <a:r>
              <a:rPr lang="en-US" sz="1800" b="1" dirty="0" smtClean="0"/>
              <a:t>Tristar</a:t>
            </a:r>
            <a:r>
              <a:rPr lang="en-US" sz="1800" dirty="0" smtClean="0"/>
              <a:t>: Old cultivar considered by some to have the best flavor. Berries are small in cool weather, becoming larger in warmer weather</a:t>
            </a:r>
          </a:p>
          <a:p>
            <a:pPr lvl="1"/>
            <a:r>
              <a:rPr lang="en-US" sz="1800" b="1" dirty="0" smtClean="0"/>
              <a:t>Seascape</a:t>
            </a:r>
            <a:r>
              <a:rPr lang="en-US" sz="1800" dirty="0" smtClean="0"/>
              <a:t>: Large berries with good flavor, considered the best for flavor and size combination. Moderate yields.</a:t>
            </a:r>
          </a:p>
          <a:p>
            <a:pPr lvl="1"/>
            <a:r>
              <a:rPr lang="en-US" sz="1800" b="1" dirty="0"/>
              <a:t>Sweet Ann</a:t>
            </a:r>
            <a:r>
              <a:rPr lang="en-US" sz="1800" dirty="0"/>
              <a:t>:  Vigorous plant with high productivity and exceptional flavor. Fruit is large, medium firmness, and produces few runners</a:t>
            </a:r>
            <a:r>
              <a:rPr lang="en-US" sz="1800" dirty="0" smtClean="0"/>
              <a:t>. Hard to find plants.</a:t>
            </a:r>
          </a:p>
          <a:p>
            <a:pPr lvl="1"/>
            <a:endParaRPr lang="en-US" sz="2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599" y="1494069"/>
            <a:ext cx="40911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Plant </a:t>
            </a:r>
            <a:r>
              <a:rPr lang="en-US" sz="1600" dirty="0">
                <a:solidFill>
                  <a:schemeClr val="accent1"/>
                </a:solidFill>
              </a:rPr>
              <a:t>10"-18" apart in rows spaced 30"-36".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u="sng" dirty="0" smtClean="0">
                <a:solidFill>
                  <a:schemeClr val="accent1"/>
                </a:solidFill>
              </a:rPr>
              <a:t>Best fruit quality treat plant as rosette remove all runners.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Remove </a:t>
            </a:r>
            <a:r>
              <a:rPr lang="en-US" sz="1600" dirty="0">
                <a:solidFill>
                  <a:schemeClr val="accent1"/>
                </a:solidFill>
              </a:rPr>
              <a:t>the first blossoms to encourage root development. 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Flowers </a:t>
            </a:r>
            <a:r>
              <a:rPr lang="en-US" sz="1600" dirty="0">
                <a:solidFill>
                  <a:schemeClr val="accent1"/>
                </a:solidFill>
              </a:rPr>
              <a:t>appearing after mid-June can be allowed to form fruit.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61"/>
          <a:stretch/>
        </p:blipFill>
        <p:spPr>
          <a:xfrm>
            <a:off x="880576" y="3276741"/>
            <a:ext cx="2929423" cy="330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/>
          <a:lstStyle/>
          <a:p>
            <a:r>
              <a:rPr lang="en-US" dirty="0" smtClean="0"/>
              <a:t>Notable and unusual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37" y="1447800"/>
            <a:ext cx="3119755" cy="20798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Elderberry</a:t>
            </a:r>
          </a:p>
          <a:p>
            <a:r>
              <a:rPr lang="en-US" sz="2000" dirty="0" err="1" smtClean="0"/>
              <a:t>Aronia</a:t>
            </a:r>
            <a:endParaRPr lang="en-US" sz="2000" dirty="0" smtClean="0"/>
          </a:p>
          <a:p>
            <a:r>
              <a:rPr lang="en-US" sz="2000" dirty="0" smtClean="0"/>
              <a:t>Goji Berry</a:t>
            </a:r>
          </a:p>
          <a:p>
            <a:r>
              <a:rPr lang="en-US" sz="2000" dirty="0" err="1" smtClean="0"/>
              <a:t>Goumi</a:t>
            </a:r>
            <a:r>
              <a:rPr lang="en-US" sz="2000" dirty="0" smtClean="0"/>
              <a:t> &amp; Autumn Olive (</a:t>
            </a:r>
            <a:r>
              <a:rPr lang="en-US" sz="2000" i="1" dirty="0" err="1" smtClean="0"/>
              <a:t>Eleagnus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sp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Seaberry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523" y="3746776"/>
            <a:ext cx="3111979" cy="23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5" y="457200"/>
            <a:ext cx="3790950" cy="10668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/>
              <a:t>Sambucus</a:t>
            </a:r>
            <a:r>
              <a:rPr lang="en-US" i="1" dirty="0" smtClean="0"/>
              <a:t> species-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Elderberry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566160" cy="4480559"/>
          </a:xfrm>
        </p:spPr>
        <p:txBody>
          <a:bodyPr>
            <a:normAutofit fontScale="92500" lnSpcReduction="10000"/>
          </a:bodyPr>
          <a:lstStyle/>
          <a:p>
            <a:r>
              <a:rPr lang="en-US" sz="2000" i="1" dirty="0" err="1" smtClean="0"/>
              <a:t>Sambucus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nigra</a:t>
            </a:r>
            <a:r>
              <a:rPr lang="en-US" sz="2000" i="1" dirty="0" smtClean="0"/>
              <a:t> or </a:t>
            </a:r>
            <a:r>
              <a:rPr lang="en-US" sz="2000" i="1" dirty="0" err="1" smtClean="0"/>
              <a:t>Sambucus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canadensis</a:t>
            </a:r>
            <a:endParaRPr lang="en-US" sz="2000" i="1" dirty="0" smtClean="0"/>
          </a:p>
          <a:p>
            <a:pPr lvl="1"/>
            <a:r>
              <a:rPr lang="en-US" sz="1850" dirty="0" smtClean="0"/>
              <a:t>Grow in sun to partial shade</a:t>
            </a:r>
          </a:p>
          <a:p>
            <a:pPr lvl="1"/>
            <a:r>
              <a:rPr lang="en-US" sz="1850" dirty="0" smtClean="0"/>
              <a:t>Grow to 10’-12’ high and wide</a:t>
            </a:r>
          </a:p>
          <a:p>
            <a:pPr lvl="1"/>
            <a:r>
              <a:rPr lang="en-US" sz="1850" dirty="0" smtClean="0"/>
              <a:t>Somewhat deer tolerant</a:t>
            </a:r>
          </a:p>
          <a:p>
            <a:pPr lvl="1"/>
            <a:r>
              <a:rPr lang="en-US" sz="1850" dirty="0" smtClean="0"/>
              <a:t>Heavier fruit set with two cultivars</a:t>
            </a:r>
          </a:p>
          <a:p>
            <a:pPr lvl="1"/>
            <a:r>
              <a:rPr lang="en-US" sz="1850" dirty="0" smtClean="0"/>
              <a:t>Flowers used to flavor wines and liqueurs, berries for processing</a:t>
            </a:r>
          </a:p>
          <a:p>
            <a:r>
              <a:rPr lang="en-US" sz="2000" dirty="0" smtClean="0"/>
              <a:t>Varieties:</a:t>
            </a:r>
          </a:p>
          <a:p>
            <a:pPr lvl="1"/>
            <a:r>
              <a:rPr lang="en-US" sz="1850" dirty="0" smtClean="0"/>
              <a:t>Nova- Selected for production</a:t>
            </a:r>
          </a:p>
          <a:p>
            <a:pPr lvl="1"/>
            <a:r>
              <a:rPr lang="en-US" sz="1850" dirty="0" smtClean="0"/>
              <a:t>York- Earlier ripening than Nova</a:t>
            </a:r>
          </a:p>
          <a:p>
            <a:pPr lvl="1"/>
            <a:r>
              <a:rPr lang="en-US" sz="1850" i="1" dirty="0" err="1" smtClean="0"/>
              <a:t>Sambucus</a:t>
            </a:r>
            <a:r>
              <a:rPr lang="en-US" sz="1850" i="1" dirty="0" smtClean="0"/>
              <a:t> </a:t>
            </a:r>
            <a:r>
              <a:rPr lang="en-US" sz="1850" i="1" dirty="0" err="1" smtClean="0"/>
              <a:t>caerula</a:t>
            </a:r>
            <a:r>
              <a:rPr lang="en-US" sz="1850" dirty="0" smtClean="0"/>
              <a:t> Blue Elder, native subspecies of </a:t>
            </a:r>
            <a:r>
              <a:rPr lang="en-US" sz="1850" i="1" dirty="0" smtClean="0"/>
              <a:t>S. </a:t>
            </a:r>
            <a:r>
              <a:rPr lang="en-US" sz="1850" i="1" dirty="0" err="1" smtClean="0"/>
              <a:t>nigra</a:t>
            </a:r>
            <a:endParaRPr lang="en-US" sz="1850" i="1" dirty="0" smtClean="0"/>
          </a:p>
          <a:p>
            <a:pPr lvl="1"/>
            <a:r>
              <a:rPr lang="en-US" sz="1850" dirty="0" smtClean="0"/>
              <a:t>Ornamental cultivars, including Black Lace, Black Beauty &amp; Thundercloud- flowers are useful, berries are smaller </a:t>
            </a:r>
            <a:endParaRPr lang="en-US" sz="185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673708"/>
            <a:ext cx="3565525" cy="267594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101" y="3413760"/>
            <a:ext cx="3534024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Aronia</a:t>
            </a:r>
            <a:r>
              <a:rPr lang="en-US" i="1" dirty="0" smtClean="0"/>
              <a:t> </a:t>
            </a:r>
            <a:r>
              <a:rPr lang="en-US" i="1" dirty="0" err="1" smtClean="0"/>
              <a:t>melanocarpa</a:t>
            </a:r>
            <a:r>
              <a:rPr lang="en-US" i="1" dirty="0" smtClean="0"/>
              <a:t>- </a:t>
            </a:r>
            <a:r>
              <a:rPr lang="en-US" dirty="0" smtClean="0"/>
              <a:t>Chokeberry	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0" y="1447800"/>
            <a:ext cx="2845904" cy="2133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28" y="3787065"/>
            <a:ext cx="2859826" cy="2156535"/>
          </a:xfrm>
        </p:spPr>
      </p:pic>
      <p:sp>
        <p:nvSpPr>
          <p:cNvPr id="12" name="TextBox 11"/>
          <p:cNvSpPr txBox="1"/>
          <p:nvPr/>
        </p:nvSpPr>
        <p:spPr>
          <a:xfrm>
            <a:off x="4191000" y="1483567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Chokeberry grows to 5’-6’ high &amp; wide, slowly suckers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Tolerates wet soil, dry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Great fall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Fruit is cranberry-like, tart &amp; astringent, mostly used for processing and juice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Not deer resistant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Varieties: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Egerta</a:t>
            </a:r>
            <a:r>
              <a:rPr lang="en-US" sz="2000" dirty="0" smtClean="0">
                <a:solidFill>
                  <a:schemeClr val="accent1"/>
                </a:solidFill>
              </a:rPr>
              <a:t>: large berries, strong flavor, easy to pick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Viking: smaller berries, higher sugar content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1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Lycium</a:t>
            </a:r>
            <a:r>
              <a:rPr lang="en-US" i="1" dirty="0"/>
              <a:t> </a:t>
            </a:r>
            <a:r>
              <a:rPr lang="en-US" i="1" dirty="0" err="1" smtClean="0"/>
              <a:t>barbarum</a:t>
            </a:r>
            <a:r>
              <a:rPr lang="en-US" i="1" dirty="0" smtClean="0"/>
              <a:t> –</a:t>
            </a:r>
            <a:r>
              <a:rPr lang="en-US" dirty="0" smtClean="0"/>
              <a:t> Goji Berry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752600"/>
            <a:ext cx="3566160" cy="42672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Very hardy vine-like shrub native to the Himalayas</a:t>
            </a:r>
          </a:p>
          <a:p>
            <a:r>
              <a:rPr lang="en-US" sz="2000" dirty="0" smtClean="0"/>
              <a:t>Berries are high in antioxidants</a:t>
            </a:r>
          </a:p>
          <a:p>
            <a:r>
              <a:rPr lang="en-US" sz="2000" dirty="0" smtClean="0"/>
              <a:t>Berries are best dried for use</a:t>
            </a:r>
          </a:p>
          <a:p>
            <a:r>
              <a:rPr lang="en-US" sz="2000" dirty="0" smtClean="0"/>
              <a:t>Plants are deer resistant</a:t>
            </a:r>
          </a:p>
          <a:p>
            <a:r>
              <a:rPr lang="en-US" sz="2000" dirty="0" smtClean="0"/>
              <a:t>Soil pH of 7.0-9.0 best, so liming is recommended</a:t>
            </a:r>
          </a:p>
          <a:p>
            <a:endParaRPr lang="en-US" sz="2000" dirty="0"/>
          </a:p>
          <a:p>
            <a:r>
              <a:rPr lang="en-US" sz="2000" dirty="0" smtClean="0"/>
              <a:t>Variety:</a:t>
            </a:r>
          </a:p>
          <a:p>
            <a:pPr lvl="1"/>
            <a:r>
              <a:rPr lang="en-US" sz="1800" dirty="0" smtClean="0"/>
              <a:t>Crimson Star, self fertile</a:t>
            </a:r>
          </a:p>
          <a:p>
            <a:pPr lvl="1"/>
            <a:r>
              <a:rPr lang="en-US" sz="1800" dirty="0" smtClean="0"/>
              <a:t>Can be grown from seed, berry quality is variable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365" y="2057399"/>
            <a:ext cx="3565525" cy="2377016"/>
          </a:xfrm>
        </p:spPr>
      </p:pic>
    </p:spTree>
    <p:extLst>
      <p:ext uri="{BB962C8B-B14F-4D97-AF65-F5344CB8AC3E}">
        <p14:creationId xmlns:p14="http://schemas.microsoft.com/office/powerpoint/2010/main" val="40130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Eleagnus</a:t>
            </a:r>
            <a:r>
              <a:rPr lang="en-US" i="1" dirty="0" smtClean="0"/>
              <a:t> species</a:t>
            </a:r>
            <a:r>
              <a:rPr lang="en-US" dirty="0" smtClean="0"/>
              <a:t>- Autumn Olive and </a:t>
            </a:r>
            <a:r>
              <a:rPr lang="en-US" dirty="0" err="1" smtClean="0"/>
              <a:t>Goumi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Nitrogen fixing shrubs</a:t>
            </a:r>
          </a:p>
          <a:p>
            <a:r>
              <a:rPr lang="en-US" sz="2400" dirty="0" smtClean="0"/>
              <a:t>Drought tolerant</a:t>
            </a:r>
          </a:p>
          <a:p>
            <a:r>
              <a:rPr lang="en-US" sz="2400" dirty="0" smtClean="0"/>
              <a:t>Somewhat suckering</a:t>
            </a:r>
          </a:p>
          <a:p>
            <a:r>
              <a:rPr lang="en-US" sz="2400" dirty="0" smtClean="0"/>
              <a:t>Can self seed</a:t>
            </a:r>
          </a:p>
          <a:p>
            <a:r>
              <a:rPr lang="en-US" sz="2400" dirty="0" smtClean="0"/>
              <a:t>Blooms are attractive to pollinators</a:t>
            </a:r>
          </a:p>
          <a:p>
            <a:r>
              <a:rPr lang="en-US" sz="2400" dirty="0" smtClean="0"/>
              <a:t>Autumn Olive needs 2 varieties to set fruit</a:t>
            </a:r>
          </a:p>
          <a:p>
            <a:r>
              <a:rPr lang="en-US" sz="2400" dirty="0" err="1" smtClean="0"/>
              <a:t>Goumi</a:t>
            </a:r>
            <a:r>
              <a:rPr lang="en-US" sz="2400" dirty="0" smtClean="0"/>
              <a:t> are self fertile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176" y="1371600"/>
            <a:ext cx="3158490" cy="210565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7" b="12965"/>
          <a:stretch/>
        </p:blipFill>
        <p:spPr>
          <a:xfrm>
            <a:off x="5113176" y="3993318"/>
            <a:ext cx="315849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3176" y="3581400"/>
            <a:ext cx="315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Goumi</a:t>
            </a:r>
            <a:r>
              <a:rPr lang="en-US" sz="1400" i="1" dirty="0" smtClean="0"/>
              <a:t> Sweet Scarlet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6002459"/>
            <a:ext cx="315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Autumn Olive Ruby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9463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3843459" cy="1356360"/>
          </a:xfrm>
        </p:spPr>
        <p:txBody>
          <a:bodyPr>
            <a:normAutofit fontScale="90000"/>
          </a:bodyPr>
          <a:lstStyle/>
          <a:p>
            <a:r>
              <a:rPr lang="en-US" sz="3200" i="1" dirty="0" err="1"/>
              <a:t>Hippophae</a:t>
            </a:r>
            <a:r>
              <a:rPr lang="en-US" sz="3200" i="1" dirty="0"/>
              <a:t> </a:t>
            </a:r>
            <a:r>
              <a:rPr lang="en-US" sz="3200" i="1" dirty="0" err="1" smtClean="0"/>
              <a:t>rhamnoides</a:t>
            </a:r>
            <a:r>
              <a:rPr lang="en-US" sz="3200" i="1" dirty="0" smtClean="0"/>
              <a:t>-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err="1" smtClean="0"/>
              <a:t>Seaberry</a:t>
            </a:r>
            <a:endParaRPr lang="en-US" sz="32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572" y="2209800"/>
            <a:ext cx="3565525" cy="26699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609600"/>
            <a:ext cx="3566160" cy="5715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Large growing deciduous shrubs</a:t>
            </a:r>
          </a:p>
          <a:p>
            <a:r>
              <a:rPr lang="en-US" sz="1800" dirty="0" smtClean="0"/>
              <a:t>Spread by suckering</a:t>
            </a:r>
          </a:p>
          <a:p>
            <a:r>
              <a:rPr lang="en-US" sz="1800" dirty="0" smtClean="0"/>
              <a:t>Very drought tolerant</a:t>
            </a:r>
          </a:p>
          <a:p>
            <a:r>
              <a:rPr lang="en-US" sz="1800" dirty="0" smtClean="0"/>
              <a:t>Nitrogen fixers</a:t>
            </a:r>
          </a:p>
          <a:p>
            <a:r>
              <a:rPr lang="en-US" sz="1800" dirty="0" smtClean="0"/>
              <a:t>Deer resistant</a:t>
            </a:r>
          </a:p>
          <a:p>
            <a:r>
              <a:rPr lang="en-US" sz="1800" dirty="0" smtClean="0"/>
              <a:t>One male plant needed for every 6-8 female plants for pollination</a:t>
            </a:r>
          </a:p>
          <a:p>
            <a:r>
              <a:rPr lang="en-US" sz="1800" dirty="0" smtClean="0"/>
              <a:t>Varieties (female)</a:t>
            </a:r>
          </a:p>
          <a:p>
            <a:pPr lvl="1"/>
            <a:r>
              <a:rPr lang="en-US" sz="1600" dirty="0" smtClean="0"/>
              <a:t>Titian- large sweet berries, compact bushes to 8’-10’</a:t>
            </a:r>
          </a:p>
          <a:p>
            <a:pPr lvl="1"/>
            <a:r>
              <a:rPr lang="en-US" sz="1600" dirty="0" err="1" smtClean="0"/>
              <a:t>Leikora</a:t>
            </a:r>
            <a:r>
              <a:rPr lang="en-US" sz="1600" dirty="0" smtClean="0"/>
              <a:t>- very productive, large growing to 12’-15’</a:t>
            </a:r>
          </a:p>
          <a:p>
            <a:r>
              <a:rPr lang="en-US" sz="1800" dirty="0" smtClean="0"/>
              <a:t>Harvest when berries are bright orange. Often juiced or processed</a:t>
            </a:r>
          </a:p>
          <a:p>
            <a:r>
              <a:rPr lang="en-US" sz="1800" dirty="0" smtClean="0"/>
              <a:t>Freeze whole branches and remove berries by striking frozen branch on countertop.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130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105150" cy="4480559"/>
          </a:xfrm>
        </p:spPr>
        <p:txBody>
          <a:bodyPr/>
          <a:lstStyle/>
          <a:p>
            <a:r>
              <a:rPr lang="en-US" sz="2000" b="1" dirty="0" smtClean="0"/>
              <a:t>Crop Development  projects CMFC</a:t>
            </a:r>
          </a:p>
          <a:p>
            <a:pPr lvl="1"/>
            <a:r>
              <a:rPr lang="en-US" sz="2000" dirty="0" smtClean="0"/>
              <a:t>Peach trials-photo of fruit</a:t>
            </a:r>
          </a:p>
          <a:p>
            <a:pPr lvl="1"/>
            <a:r>
              <a:rPr lang="en-US" sz="2000" dirty="0" smtClean="0"/>
              <a:t>Cherry UFO- Trellis in bloom</a:t>
            </a:r>
          </a:p>
          <a:p>
            <a:pPr lvl="1"/>
            <a:r>
              <a:rPr lang="en-US" sz="2000" dirty="0" smtClean="0"/>
              <a:t>Table Grapes- Jupiter full plant trellis</a:t>
            </a:r>
          </a:p>
          <a:p>
            <a:pPr lvl="1"/>
            <a:r>
              <a:rPr lang="en-US" sz="2000" dirty="0" smtClean="0"/>
              <a:t>Peach Plum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72" y="4492205"/>
            <a:ext cx="2589728" cy="19422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78" b="21111"/>
          <a:stretch/>
        </p:blipFill>
        <p:spPr>
          <a:xfrm>
            <a:off x="891462" y="4495800"/>
            <a:ext cx="3461703" cy="1846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2540000"/>
            <a:ext cx="2461657" cy="18462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72" y="503638"/>
            <a:ext cx="28956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educational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76401"/>
            <a:ext cx="362331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1800" b="1" dirty="0" smtClean="0"/>
              <a:t>Community Workshops</a:t>
            </a:r>
            <a:r>
              <a:rPr lang="en-US" sz="1800" dirty="0" smtClean="0"/>
              <a:t>- more than 35 workshops each season on growing food and sustainable gardening, with over 450 participants</a:t>
            </a:r>
          </a:p>
          <a:p>
            <a:r>
              <a:rPr lang="en-US" sz="1800" b="1" dirty="0" smtClean="0"/>
              <a:t>Farmers Roundtable Series</a:t>
            </a:r>
            <a:r>
              <a:rPr lang="en-US" sz="1800" dirty="0" smtClean="0"/>
              <a:t>- 7 farmer to farmer and scientist to farmer workshops serving over 60 people plus CMFC interns and staff</a:t>
            </a:r>
          </a:p>
          <a:p>
            <a:pPr marL="3429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4114800"/>
            <a:ext cx="3237669" cy="23114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 smtClean="0"/>
              <a:t>Crop Production Trials</a:t>
            </a:r>
          </a:p>
          <a:p>
            <a:pPr lvl="1"/>
            <a:r>
              <a:rPr lang="en-US" sz="1800" dirty="0" smtClean="0"/>
              <a:t>Mechanized leafy green production</a:t>
            </a:r>
          </a:p>
          <a:p>
            <a:pPr lvl="1"/>
            <a:r>
              <a:rPr lang="en-US" sz="1800" dirty="0" smtClean="0"/>
              <a:t>High density Sweet Cherry production</a:t>
            </a:r>
          </a:p>
          <a:p>
            <a:pPr lvl="1"/>
            <a:r>
              <a:rPr lang="en-US" sz="1800" dirty="0" smtClean="0"/>
              <a:t>Wine Grape Cultivar Trials</a:t>
            </a:r>
          </a:p>
          <a:p>
            <a:pPr lvl="1"/>
            <a:r>
              <a:rPr lang="en-US" sz="1800" dirty="0" smtClean="0"/>
              <a:t>Peach Variety Trials</a:t>
            </a:r>
          </a:p>
          <a:p>
            <a:pPr lvl="1"/>
            <a:r>
              <a:rPr lang="en-US" sz="1800" dirty="0" smtClean="0"/>
              <a:t>Organic Day Neutral Strawberry Production</a:t>
            </a:r>
          </a:p>
          <a:p>
            <a:pPr lvl="1"/>
            <a:r>
              <a:rPr lang="en-US" sz="1800" dirty="0" smtClean="0"/>
              <a:t>Table Grape Training Trial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" y="3733800"/>
            <a:ext cx="3429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32" b="10796"/>
          <a:stretch/>
        </p:blipFill>
        <p:spPr>
          <a:xfrm>
            <a:off x="4972050" y="1744979"/>
            <a:ext cx="2800350" cy="217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470424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Growing Small Fruits</a:t>
            </a:r>
            <a:endParaRPr lang="en-US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438263"/>
            <a:ext cx="2971800" cy="2006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Growing Fruit 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Full sun </a:t>
            </a:r>
          </a:p>
          <a:p>
            <a:pPr lvl="1"/>
            <a:r>
              <a:rPr lang="en-US" sz="2000" dirty="0" smtClean="0"/>
              <a:t>6-8 hours minimum March-September</a:t>
            </a:r>
          </a:p>
          <a:p>
            <a:r>
              <a:rPr lang="en-US" sz="2400" dirty="0" smtClean="0"/>
              <a:t>Most need well drained soils</a:t>
            </a:r>
          </a:p>
          <a:p>
            <a:r>
              <a:rPr lang="en-US" sz="2400" dirty="0" smtClean="0"/>
              <a:t>Most need annual pruning</a:t>
            </a:r>
          </a:p>
          <a:p>
            <a:r>
              <a:rPr lang="en-US" sz="2400" dirty="0" smtClean="0"/>
              <a:t>Most will need some summer irrigation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588" y="2882325"/>
            <a:ext cx="3565525" cy="237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of small fruits</a:t>
            </a:r>
            <a:endParaRPr lang="en-US" dirty="0"/>
          </a:p>
        </p:txBody>
      </p:sp>
      <p:pic>
        <p:nvPicPr>
          <p:cNvPr id="5" name="Content Placeholder 4" descr="BlackVelvet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470" y="2133600"/>
            <a:ext cx="3565525" cy="267414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r>
              <a:rPr lang="en-US" sz="2400" dirty="0" smtClean="0"/>
              <a:t>Blueberries</a:t>
            </a:r>
          </a:p>
          <a:p>
            <a:r>
              <a:rPr lang="en-US" sz="2400" dirty="0" smtClean="0"/>
              <a:t>Gooseberries</a:t>
            </a:r>
          </a:p>
          <a:p>
            <a:r>
              <a:rPr lang="en-US" sz="2400" dirty="0" smtClean="0"/>
              <a:t>Currants</a:t>
            </a:r>
          </a:p>
          <a:p>
            <a:r>
              <a:rPr lang="en-US" sz="2400" dirty="0" smtClean="0"/>
              <a:t>Raspberries</a:t>
            </a:r>
          </a:p>
          <a:p>
            <a:r>
              <a:rPr lang="en-US" sz="2400" dirty="0" smtClean="0"/>
              <a:t>Blackberries</a:t>
            </a:r>
          </a:p>
          <a:p>
            <a:r>
              <a:rPr lang="en-US" sz="2400" dirty="0" smtClean="0"/>
              <a:t>Strawberries</a:t>
            </a:r>
          </a:p>
          <a:p>
            <a:r>
              <a:rPr lang="en-US" sz="2400" dirty="0" smtClean="0"/>
              <a:t>Kiwi</a:t>
            </a:r>
          </a:p>
          <a:p>
            <a:r>
              <a:rPr lang="en-US" sz="2400" dirty="0" smtClean="0"/>
              <a:t>Grapes</a:t>
            </a:r>
          </a:p>
          <a:p>
            <a:r>
              <a:rPr lang="en-US" sz="2400" dirty="0" smtClean="0"/>
              <a:t>Notables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Blueberries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286000"/>
            <a:ext cx="3566160" cy="3794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acid, organic rich soil</a:t>
            </a:r>
          </a:p>
          <a:p>
            <a:r>
              <a:rPr lang="en-US" sz="2400" dirty="0" smtClean="0"/>
              <a:t>Most need a pollinizer</a:t>
            </a:r>
          </a:p>
          <a:p>
            <a:r>
              <a:rPr lang="en-US" sz="2400" dirty="0" smtClean="0"/>
              <a:t>Need protection from birds</a:t>
            </a:r>
          </a:p>
          <a:p>
            <a:r>
              <a:rPr lang="en-US" sz="2400" dirty="0" smtClean="0"/>
              <a:t>Need summer irrigation</a:t>
            </a:r>
          </a:p>
          <a:p>
            <a:r>
              <a:rPr lang="en-US" sz="2400" dirty="0" smtClean="0"/>
              <a:t>Careful using animal manures</a:t>
            </a:r>
          </a:p>
          <a:p>
            <a:endParaRPr lang="en-US" sz="2400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68" y="2057400"/>
            <a:ext cx="3018889" cy="4022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0672" y="609600"/>
            <a:ext cx="3249930" cy="1295400"/>
          </a:xfrm>
        </p:spPr>
        <p:txBody>
          <a:bodyPr/>
          <a:lstStyle/>
          <a:p>
            <a:r>
              <a:rPr lang="en-US" dirty="0" smtClean="0"/>
              <a:t>Successful blueberry growing	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09600" y="1524000"/>
            <a:ext cx="3429000" cy="44958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Weed free</a:t>
            </a:r>
            <a:r>
              <a:rPr lang="en-US" sz="1600" dirty="0" smtClean="0"/>
              <a:t>, rich organic soil </a:t>
            </a:r>
            <a:r>
              <a:rPr lang="en-US" sz="1600" dirty="0"/>
              <a:t>is ideal. </a:t>
            </a:r>
            <a:r>
              <a:rPr lang="en-US" sz="1600" dirty="0" smtClean="0"/>
              <a:t>(1/2 </a:t>
            </a:r>
            <a:r>
              <a:rPr lang="en-US" sz="1600" dirty="0"/>
              <a:t>to 1/3 organic </a:t>
            </a:r>
            <a:r>
              <a:rPr lang="en-US" sz="1600" dirty="0" smtClean="0"/>
              <a:t>matter).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In </a:t>
            </a:r>
            <a:r>
              <a:rPr lang="en-US" sz="1600" b="1" dirty="0"/>
              <a:t>very wet soils</a:t>
            </a:r>
            <a:r>
              <a:rPr lang="en-US" sz="1600" dirty="0"/>
              <a:t>, consider building raised beds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Plan for summer irrigation</a:t>
            </a:r>
            <a:r>
              <a:rPr lang="en-US" sz="1600" dirty="0" smtClean="0"/>
              <a:t>.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Plant slightly high</a:t>
            </a:r>
            <a:r>
              <a:rPr lang="en-US" sz="1600" dirty="0"/>
              <a:t>, 1"-2" </a:t>
            </a:r>
            <a:r>
              <a:rPr lang="en-US" sz="1600" dirty="0" smtClean="0"/>
              <a:t>thick mulch to </a:t>
            </a:r>
            <a:r>
              <a:rPr lang="en-US" sz="1600" dirty="0"/>
              <a:t>the crown of the </a:t>
            </a:r>
            <a:r>
              <a:rPr lang="en-US" sz="1600" dirty="0" smtClean="0"/>
              <a:t>plants.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Remove </a:t>
            </a:r>
            <a:r>
              <a:rPr lang="en-US" sz="1600" b="1" dirty="0"/>
              <a:t>all blossoms the first year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Remove </a:t>
            </a:r>
            <a:r>
              <a:rPr lang="en-US" sz="1600" b="1" dirty="0"/>
              <a:t>weak wood</a:t>
            </a:r>
            <a:r>
              <a:rPr lang="en-US" sz="1600" dirty="0"/>
              <a:t>, and cut back strong stems by </a:t>
            </a:r>
            <a:r>
              <a:rPr lang="en-US" sz="1600" dirty="0" smtClean="0"/>
              <a:t>1/3</a:t>
            </a:r>
            <a:r>
              <a:rPr lang="en-US" sz="1600" baseline="30000" dirty="0" smtClean="0"/>
              <a:t>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Blueberries are a </a:t>
            </a:r>
            <a:r>
              <a:rPr lang="en-US" sz="1600" b="1" dirty="0"/>
              <a:t>long term investment</a:t>
            </a:r>
            <a:r>
              <a:rPr lang="en-US" sz="1600" dirty="0"/>
              <a:t>- taking care of young plants pays off!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762000"/>
            <a:ext cx="3124200" cy="468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3000" y="55626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accent1"/>
                </a:solidFill>
              </a:rPr>
              <a:t>Young vigorous wood=productive bush</a:t>
            </a:r>
            <a:endParaRPr lang="en-US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1528</TotalTime>
  <Words>2190</Words>
  <Application>Microsoft Office PowerPoint</Application>
  <PresentationFormat>On-screen Show (4:3)</PresentationFormat>
  <Paragraphs>302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Corbel</vt:lpstr>
      <vt:lpstr>Basis</vt:lpstr>
      <vt:lpstr>Cloud Mountain Farm Center </vt:lpstr>
      <vt:lpstr>Educational  Programing</vt:lpstr>
      <vt:lpstr>PowerPoint Presentation</vt:lpstr>
      <vt:lpstr>More educational programs</vt:lpstr>
      <vt:lpstr>Growing Small Fruits</vt:lpstr>
      <vt:lpstr>Basics of Growing Fruit Plants</vt:lpstr>
      <vt:lpstr>Diversity of small fruits</vt:lpstr>
      <vt:lpstr>Blueberries</vt:lpstr>
      <vt:lpstr>Successful blueberry growing  </vt:lpstr>
      <vt:lpstr>PowerPoint Presentation</vt:lpstr>
      <vt:lpstr>PowerPoint Presentation</vt:lpstr>
      <vt:lpstr>Gooseberries &amp; Currants</vt:lpstr>
      <vt:lpstr>Growing currants &amp; gooseberries</vt:lpstr>
      <vt:lpstr>PowerPoint Presentation</vt:lpstr>
      <vt:lpstr>PowerPoint Presentation</vt:lpstr>
      <vt:lpstr>PowerPoint Presentation</vt:lpstr>
      <vt:lpstr>Raspberries</vt:lpstr>
      <vt:lpstr>PowerPoint Presentation</vt:lpstr>
      <vt:lpstr>Blackberries</vt:lpstr>
      <vt:lpstr>PowerPoint Presentation</vt:lpstr>
      <vt:lpstr>Table Grapes </vt:lpstr>
      <vt:lpstr>PowerPoint Presentation</vt:lpstr>
      <vt:lpstr>PowerPoint Presentation</vt:lpstr>
      <vt:lpstr>PowerPoint Presentation</vt:lpstr>
      <vt:lpstr>Geneva Double Curtain</vt:lpstr>
      <vt:lpstr>Actinidia arguta-Hardy Kiwis </vt:lpstr>
      <vt:lpstr>PowerPoint Presentation</vt:lpstr>
      <vt:lpstr>Strawberries</vt:lpstr>
      <vt:lpstr>PowerPoint Presentation</vt:lpstr>
      <vt:lpstr>June (Main) Crop Berries</vt:lpstr>
      <vt:lpstr>PowerPoint Presentation</vt:lpstr>
      <vt:lpstr>Day Neutral Strawberries</vt:lpstr>
      <vt:lpstr>Notable and unusual</vt:lpstr>
      <vt:lpstr>Sambucus species- Elderberry</vt:lpstr>
      <vt:lpstr>Aronia melanocarpa- Chokeberry  </vt:lpstr>
      <vt:lpstr>Lycium barbarum – Goji Berry</vt:lpstr>
      <vt:lpstr>Eleagnus species- Autumn Olive and Goumi</vt:lpstr>
      <vt:lpstr>Hippophae rhamnoides-  Seaberry</vt:lpstr>
      <vt:lpstr>Thank You</vt:lpstr>
    </vt:vector>
  </TitlesOfParts>
  <Company>Cloud Mountain Farm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Fruit Trees and Bushes for Northwest Gardens</dc:title>
  <dc:creator>Terry</dc:creator>
  <cp:lastModifiedBy>Terry Maczuga</cp:lastModifiedBy>
  <cp:revision>115</cp:revision>
  <dcterms:created xsi:type="dcterms:W3CDTF">2011-01-12T17:24:03Z</dcterms:created>
  <dcterms:modified xsi:type="dcterms:W3CDTF">2017-09-18T20:12:18Z</dcterms:modified>
</cp:coreProperties>
</file>