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13716000" cx="24384000"/>
  <p:notesSz cx="6858000" cy="9144000"/>
  <p:embeddedFontLst>
    <p:embeddedFont>
      <p:font typeface="Helvetica Neue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jG5lSlWSsAWe+JNEGz6aI3l4DE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bold.fntdata"/><Relationship Id="rId11" Type="http://schemas.openxmlformats.org/officeDocument/2006/relationships/slide" Target="slides/slide7.xml"/><Relationship Id="rId22" Type="http://schemas.openxmlformats.org/officeDocument/2006/relationships/font" Target="fonts/HelveticaNeue-boldItalic.fntdata"/><Relationship Id="rId10" Type="http://schemas.openxmlformats.org/officeDocument/2006/relationships/slide" Target="slides/slide6.xml"/><Relationship Id="rId21" Type="http://schemas.openxmlformats.org/officeDocument/2006/relationships/font" Target="fonts/HelveticaNeue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HelveticaNeue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16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16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1" name="Google Shape;61;p2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17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1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18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2" name="Google Shape;22;p18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7" name="Google Shape;27;p1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/>
          <p:nvPr>
            <p:ph idx="2" type="pic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20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3" type="body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3" name="Google Shape;33;p2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/>
          <p:nvPr>
            <p:ph idx="2" type="pic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21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21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1" name="Google Shape;41;p2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5" name="Google Shape;45;p23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23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0" name="Google Shape;50;p24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31.jpg"/><Relationship Id="rId5" Type="http://schemas.openxmlformats.org/officeDocument/2006/relationships/image" Target="../media/image27.png"/><Relationship Id="rId6" Type="http://schemas.openxmlformats.org/officeDocument/2006/relationships/image" Target="../media/image56.png"/><Relationship Id="rId7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5.png"/><Relationship Id="rId13" Type="http://schemas.openxmlformats.org/officeDocument/2006/relationships/image" Target="../media/image38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48.jpg"/><Relationship Id="rId9" Type="http://schemas.openxmlformats.org/officeDocument/2006/relationships/image" Target="../media/image34.png"/><Relationship Id="rId15" Type="http://schemas.openxmlformats.org/officeDocument/2006/relationships/image" Target="../media/image52.jpg"/><Relationship Id="rId14" Type="http://schemas.openxmlformats.org/officeDocument/2006/relationships/hyperlink" Target="https://bcfarmsandfood.com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32.jpg"/><Relationship Id="rId7" Type="http://schemas.openxmlformats.org/officeDocument/2006/relationships/image" Target="../media/image39.png"/><Relationship Id="rId8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jpg"/><Relationship Id="rId4" Type="http://schemas.openxmlformats.org/officeDocument/2006/relationships/image" Target="../media/image5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g"/><Relationship Id="rId4" Type="http://schemas.openxmlformats.org/officeDocument/2006/relationships/image" Target="../media/image46.jpg"/><Relationship Id="rId5" Type="http://schemas.openxmlformats.org/officeDocument/2006/relationships/hyperlink" Target="https://www.seedsavers.org" TargetMode="External"/><Relationship Id="rId6" Type="http://schemas.openxmlformats.org/officeDocument/2006/relationships/hyperlink" Target="http://oiseeds.org" TargetMode="External"/><Relationship Id="rId7" Type="http://schemas.openxmlformats.org/officeDocument/2006/relationships/hyperlink" Target="https://www.salishseed.org/" TargetMode="External"/><Relationship Id="rId8" Type="http://schemas.openxmlformats.org/officeDocument/2006/relationships/hyperlink" Target="https://www.communityseednetwork.org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goodreads.com/author/show/141035.Suzanne_Ashworth" TargetMode="External"/><Relationship Id="rId4" Type="http://schemas.openxmlformats.org/officeDocument/2006/relationships/hyperlink" Target="https://www.goodreads.com/author/show/141034.Kent_Whealy" TargetMode="External"/><Relationship Id="rId5" Type="http://schemas.openxmlformats.org/officeDocument/2006/relationships/image" Target="../media/image55.jpg"/><Relationship Id="rId6" Type="http://schemas.openxmlformats.org/officeDocument/2006/relationships/image" Target="../media/image51.jpg"/><Relationship Id="rId7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44.jpg"/><Relationship Id="rId9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40.jpg"/><Relationship Id="rId7" Type="http://schemas.openxmlformats.org/officeDocument/2006/relationships/image" Target="../media/image6.png"/><Relationship Id="rId8" Type="http://schemas.openxmlformats.org/officeDocument/2006/relationships/image" Target="../media/image3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56.png"/><Relationship Id="rId6" Type="http://schemas.openxmlformats.org/officeDocument/2006/relationships/image" Target="../media/image22.png"/><Relationship Id="rId7" Type="http://schemas.openxmlformats.org/officeDocument/2006/relationships/image" Target="../media/image58.png"/><Relationship Id="rId8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45.png"/><Relationship Id="rId9" Type="http://schemas.openxmlformats.org/officeDocument/2006/relationships/image" Target="../media/image20.png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18.png"/><Relationship Id="rId13" Type="http://schemas.openxmlformats.org/officeDocument/2006/relationships/image" Target="../media/image29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hyperlink" Target="http://bit.ly/3S2rapO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26.png"/><Relationship Id="rId5" Type="http://schemas.openxmlformats.org/officeDocument/2006/relationships/image" Target="../media/image24.jp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4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50.jpg"/><Relationship Id="rId5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/>
          <p:nvPr/>
        </p:nvSpPr>
        <p:spPr>
          <a:xfrm>
            <a:off x="16123721" y="10310924"/>
            <a:ext cx="8106133" cy="3199171"/>
          </a:xfrm>
          <a:prstGeom prst="roundRect">
            <a:avLst>
              <a:gd fmla="val 15666" name="adj"/>
            </a:avLst>
          </a:prstGeom>
          <a:solidFill>
            <a:srgbClr val="FBAB01">
              <a:alpha val="63137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77;p1"/>
          <p:cNvSpPr txBox="1"/>
          <p:nvPr>
            <p:ph idx="1" type="body"/>
          </p:nvPr>
        </p:nvSpPr>
        <p:spPr>
          <a:xfrm>
            <a:off x="16781574" y="10696584"/>
            <a:ext cx="7660207" cy="33548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/>
              <a:t>Presented for the Orcas Island Garden Club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/>
              <a:t>February 15, 2023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/>
              <a:t>Marisa Hendron</a:t>
            </a:r>
            <a:endParaRPr/>
          </a:p>
        </p:txBody>
      </p:sp>
      <p:sp>
        <p:nvSpPr>
          <p:cNvPr id="78" name="Google Shape;78;p1"/>
          <p:cNvSpPr/>
          <p:nvPr/>
        </p:nvSpPr>
        <p:spPr>
          <a:xfrm>
            <a:off x="-9770" y="-29308"/>
            <a:ext cx="14342129" cy="3473150"/>
          </a:xfrm>
          <a:prstGeom prst="roundRect">
            <a:avLst>
              <a:gd fmla="val 15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1"/>
          <p:cNvSpPr txBox="1"/>
          <p:nvPr>
            <p:ph idx="4294967295" type="ctrTitle"/>
          </p:nvPr>
        </p:nvSpPr>
        <p:spPr>
          <a:xfrm>
            <a:off x="509124" y="492444"/>
            <a:ext cx="14031625" cy="2429646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7979"/>
              <a:buFont typeface="Arial"/>
              <a:buNone/>
            </a:pPr>
            <a:r>
              <a:rPr b="1" i="0" lang="en-US" sz="7979" u="none" cap="none" strike="noStrike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rPr>
              <a:t>Seed Stewardship for Locally Adapted Plants</a:t>
            </a:r>
            <a:endParaRPr/>
          </a:p>
        </p:txBody>
      </p:sp>
      <p:sp>
        <p:nvSpPr>
          <p:cNvPr id="80" name="Google Shape;80;p1"/>
          <p:cNvSpPr/>
          <p:nvPr/>
        </p:nvSpPr>
        <p:spPr>
          <a:xfrm>
            <a:off x="7344488" y="3722076"/>
            <a:ext cx="16709519" cy="1270001"/>
          </a:xfrm>
          <a:prstGeom prst="roundRect">
            <a:avLst>
              <a:gd fmla="val 15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1"/>
          <p:cNvSpPr txBox="1"/>
          <p:nvPr>
            <p:ph idx="4294967295" type="subTitle"/>
          </p:nvPr>
        </p:nvSpPr>
        <p:spPr>
          <a:xfrm>
            <a:off x="7499575" y="3946591"/>
            <a:ext cx="16399345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EF56"/>
              </a:buClr>
              <a:buSzPts val="5500"/>
              <a:buFont typeface="Helvetica Neue"/>
              <a:buNone/>
            </a:pPr>
            <a:r>
              <a:rPr b="0" i="0" lang="en-US" sz="5500" u="none" cap="none" strike="noStrike">
                <a:solidFill>
                  <a:srgbClr val="FEEF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 Seed Saving at the Home Garden Scale</a:t>
            </a:r>
            <a:endParaRPr/>
          </a:p>
        </p:txBody>
      </p:sp>
      <p:sp>
        <p:nvSpPr>
          <p:cNvPr id="82" name="Google Shape;82;p1"/>
          <p:cNvSpPr txBox="1"/>
          <p:nvPr/>
        </p:nvSpPr>
        <p:spPr>
          <a:xfrm>
            <a:off x="11832221" y="6608622"/>
            <a:ext cx="719558" cy="498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600"/>
              <a:buFont typeface="Helvetica Neue"/>
              <a:buNone/>
            </a:pPr>
            <a:r>
              <a:t/>
            </a:r>
            <a:endParaRPr b="0" i="0" sz="26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/>
          <p:nvPr/>
        </p:nvSpPr>
        <p:spPr>
          <a:xfrm>
            <a:off x="397966" y="3327400"/>
            <a:ext cx="5371010" cy="1434949"/>
          </a:xfrm>
          <a:prstGeom prst="roundRect">
            <a:avLst>
              <a:gd fmla="val 15000" name="adj"/>
            </a:avLst>
          </a:prstGeom>
          <a:solidFill>
            <a:srgbClr val="60D937">
              <a:alpha val="74901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10"/>
          <p:cNvSpPr txBox="1"/>
          <p:nvPr>
            <p:ph type="title"/>
          </p:nvPr>
        </p:nvSpPr>
        <p:spPr>
          <a:xfrm>
            <a:off x="647700" y="3429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b="1" i="0" lang="en-US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Styles of Seed Saving</a:t>
            </a:r>
            <a:endParaRPr/>
          </a:p>
        </p:txBody>
      </p:sp>
      <p:sp>
        <p:nvSpPr>
          <p:cNvPr id="214" name="Google Shape;214;p10"/>
          <p:cNvSpPr txBox="1"/>
          <p:nvPr/>
        </p:nvSpPr>
        <p:spPr>
          <a:xfrm>
            <a:off x="799997" y="3708973"/>
            <a:ext cx="4109747" cy="671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Landrace or Grex</a:t>
            </a:r>
            <a:endParaRPr/>
          </a:p>
        </p:txBody>
      </p:sp>
      <p:sp>
        <p:nvSpPr>
          <p:cNvPr id="215" name="Google Shape;215;p10"/>
          <p:cNvSpPr/>
          <p:nvPr/>
        </p:nvSpPr>
        <p:spPr>
          <a:xfrm>
            <a:off x="17145000" y="3327400"/>
            <a:ext cx="6074569" cy="1434949"/>
          </a:xfrm>
          <a:prstGeom prst="roundRect">
            <a:avLst>
              <a:gd fmla="val 15000" name="adj"/>
            </a:avLst>
          </a:prstGeom>
          <a:solidFill>
            <a:srgbClr val="60D937">
              <a:alpha val="7450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a New or Consistent Variety</a:t>
            </a:r>
            <a:endParaRPr/>
          </a:p>
        </p:txBody>
      </p:sp>
      <p:sp>
        <p:nvSpPr>
          <p:cNvPr id="216" name="Google Shape;216;p10"/>
          <p:cNvSpPr/>
          <p:nvPr/>
        </p:nvSpPr>
        <p:spPr>
          <a:xfrm>
            <a:off x="1204416" y="4699000"/>
            <a:ext cx="4863506" cy="7576443"/>
          </a:xfrm>
          <a:prstGeom prst="roundRect">
            <a:avLst>
              <a:gd fmla="val 13779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 what works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Mix in varieties you like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 the climate &amp; weather have maximum impact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Allow diversity, which may be more resilient year to year</a:t>
            </a:r>
            <a:endParaRPr/>
          </a:p>
        </p:txBody>
      </p:sp>
      <p:sp>
        <p:nvSpPr>
          <p:cNvPr id="217" name="Google Shape;217;p10"/>
          <p:cNvSpPr/>
          <p:nvPr/>
        </p:nvSpPr>
        <p:spPr>
          <a:xfrm>
            <a:off x="18338800" y="4800599"/>
            <a:ext cx="5184180" cy="7984928"/>
          </a:xfrm>
          <a:prstGeom prst="roundRect">
            <a:avLst>
              <a:gd fmla="val 15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406400" lvl="0" marL="406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 carefully for specific traits</a:t>
            </a:r>
            <a:endParaRPr/>
          </a:p>
          <a:p>
            <a:pPr indent="-406400" lvl="0" marL="406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means eating/pulling/culling more actively</a:t>
            </a:r>
            <a:endParaRPr/>
          </a:p>
          <a:p>
            <a:pPr indent="-406400" lvl="0" marL="406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Possible to lose adaptive traits</a:t>
            </a:r>
            <a:endParaRPr/>
          </a:p>
          <a:p>
            <a:pPr indent="-406400" lvl="0" marL="406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can create just what you want!</a:t>
            </a:r>
            <a:endParaRPr/>
          </a:p>
        </p:txBody>
      </p:sp>
      <p:grpSp>
        <p:nvGrpSpPr>
          <p:cNvPr id="218" name="Google Shape;218;p10"/>
          <p:cNvGrpSpPr/>
          <p:nvPr/>
        </p:nvGrpSpPr>
        <p:grpSpPr>
          <a:xfrm>
            <a:off x="7938789" y="6818213"/>
            <a:ext cx="10414001" cy="7099301"/>
            <a:chOff x="0" y="0"/>
            <a:chExt cx="10414000" cy="7099300"/>
          </a:xfrm>
        </p:grpSpPr>
        <p:pic>
          <p:nvPicPr>
            <p:cNvPr descr="ReneeWheatBundle.jpg" id="219" name="Google Shape;219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7000" y="88900"/>
              <a:ext cx="10160000" cy="676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neeWheatBundle.jpg" id="220" name="Google Shape;220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0414000" cy="7099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1" name="Google Shape;221;p10"/>
          <p:cNvGrpSpPr/>
          <p:nvPr/>
        </p:nvGrpSpPr>
        <p:grpSpPr>
          <a:xfrm>
            <a:off x="5771883" y="1711491"/>
            <a:ext cx="5371010" cy="7152880"/>
            <a:chOff x="0" y="0"/>
            <a:chExt cx="5371009" cy="7152879"/>
          </a:xfrm>
        </p:grpSpPr>
        <p:pic>
          <p:nvPicPr>
            <p:cNvPr descr="IMG_3787.jpeg" id="222" name="Google Shape;222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7000" y="88900"/>
              <a:ext cx="5117009" cy="6822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G_3787.jpeg" id="223" name="Google Shape;223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5371009" cy="71528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4" name="Google Shape;224;p10"/>
          <p:cNvSpPr txBox="1"/>
          <p:nvPr/>
        </p:nvSpPr>
        <p:spPr>
          <a:xfrm>
            <a:off x="11145790" y="3708975"/>
            <a:ext cx="5380200" cy="30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Images:</a:t>
            </a:r>
            <a:endParaRPr sz="1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Left: Overwinter Pea Grex</a:t>
            </a:r>
            <a:endParaRPr sz="1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(Credit: Marisa Hendron)</a:t>
            </a:r>
            <a:endParaRPr sz="1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Below: Motto Wheat</a:t>
            </a:r>
            <a:endParaRPr sz="1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(Credit: Renee Delight)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/>
          <p:nvPr>
            <p:ph type="title"/>
          </p:nvPr>
        </p:nvSpPr>
        <p:spPr>
          <a:xfrm>
            <a:off x="673100" y="4953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b="1" i="0" lang="en-US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Tools &amp; Techniques</a:t>
            </a:r>
            <a:endParaRPr/>
          </a:p>
        </p:txBody>
      </p:sp>
      <p:grpSp>
        <p:nvGrpSpPr>
          <p:cNvPr id="230" name="Google Shape;230;p11"/>
          <p:cNvGrpSpPr/>
          <p:nvPr/>
        </p:nvGrpSpPr>
        <p:grpSpPr>
          <a:xfrm>
            <a:off x="19078803" y="6694072"/>
            <a:ext cx="5156534" cy="6971037"/>
            <a:chOff x="0" y="0"/>
            <a:chExt cx="6897450" cy="9188133"/>
          </a:xfrm>
        </p:grpSpPr>
        <p:pic>
          <p:nvPicPr>
            <p:cNvPr descr="Image" id="231" name="Google Shape;231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7000" y="88900"/>
              <a:ext cx="6643450" cy="8857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32" name="Google Shape;232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6897450" cy="91881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3" name="Google Shape;233;p11"/>
          <p:cNvGrpSpPr/>
          <p:nvPr/>
        </p:nvGrpSpPr>
        <p:grpSpPr>
          <a:xfrm>
            <a:off x="222547" y="2141592"/>
            <a:ext cx="10807701" cy="7124701"/>
            <a:chOff x="0" y="0"/>
            <a:chExt cx="10807700" cy="7124700"/>
          </a:xfrm>
        </p:grpSpPr>
        <p:pic>
          <p:nvPicPr>
            <p:cNvPr descr="Pollination barriers.jpg" id="234" name="Google Shape;234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7000" y="88900"/>
              <a:ext cx="105537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ollination barriers.jpg" id="235" name="Google Shape;235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10807700" cy="7124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6" name="Google Shape;236;p11"/>
          <p:cNvSpPr txBox="1"/>
          <p:nvPr/>
        </p:nvSpPr>
        <p:spPr>
          <a:xfrm>
            <a:off x="825856" y="9477637"/>
            <a:ext cx="4384346" cy="27240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Pollination Control</a:t>
            </a:r>
            <a:endParaRPr/>
          </a:p>
          <a:p>
            <a:pPr indent="-482600" lvl="0" marL="482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Helvetica Neue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Physical Barriers</a:t>
            </a:r>
            <a:endParaRPr/>
          </a:p>
          <a:p>
            <a:pPr indent="-482600" lvl="0" marL="482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Helvetica Neue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Taping Flowers</a:t>
            </a:r>
            <a:endParaRPr/>
          </a:p>
          <a:p>
            <a:pPr indent="-482600" lvl="0" marL="482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Helvetica Neue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Isolation</a:t>
            </a:r>
            <a:endParaRPr/>
          </a:p>
        </p:txBody>
      </p:sp>
      <p:grpSp>
        <p:nvGrpSpPr>
          <p:cNvPr id="237" name="Google Shape;237;p11"/>
          <p:cNvGrpSpPr/>
          <p:nvPr/>
        </p:nvGrpSpPr>
        <p:grpSpPr>
          <a:xfrm>
            <a:off x="11325900" y="617099"/>
            <a:ext cx="6123344" cy="4630161"/>
            <a:chOff x="0" y="0"/>
            <a:chExt cx="5448300" cy="3911600"/>
          </a:xfrm>
        </p:grpSpPr>
        <p:pic>
          <p:nvPicPr>
            <p:cNvPr descr="Screenshot 2023-02-14 at 1.44.41 PM.png" id="238" name="Google Shape;238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27000" y="88900"/>
              <a:ext cx="5194300" cy="3581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23-02-14 at 1.44.41 PM.png" id="239" name="Google Shape;239;p1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0" y="0"/>
              <a:ext cx="5448300" cy="3911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" name="Google Shape;240;p11"/>
          <p:cNvGrpSpPr/>
          <p:nvPr/>
        </p:nvGrpSpPr>
        <p:grpSpPr>
          <a:xfrm>
            <a:off x="6169706" y="8051998"/>
            <a:ext cx="5156201" cy="4356101"/>
            <a:chOff x="0" y="0"/>
            <a:chExt cx="5156200" cy="4356100"/>
          </a:xfrm>
        </p:grpSpPr>
        <p:pic>
          <p:nvPicPr>
            <p:cNvPr descr="Screenshot 2023-02-14 at 1.45.26 PM.png" id="241" name="Google Shape;241;p1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27000" y="88900"/>
              <a:ext cx="4902200" cy="402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23-02-14 at 1.45.26 PM.png" id="242" name="Google Shape;242;p1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0" y="0"/>
              <a:ext cx="5156200" cy="4356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3" name="Google Shape;243;p11"/>
          <p:cNvGrpSpPr/>
          <p:nvPr/>
        </p:nvGrpSpPr>
        <p:grpSpPr>
          <a:xfrm>
            <a:off x="9785350" y="9679185"/>
            <a:ext cx="4356100" cy="4279901"/>
            <a:chOff x="0" y="0"/>
            <a:chExt cx="4356100" cy="4279900"/>
          </a:xfrm>
        </p:grpSpPr>
        <p:pic>
          <p:nvPicPr>
            <p:cNvPr descr="Screenshot 2023-02-14 at 1.46.09 PM.png" id="244" name="Google Shape;244;p1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27000" y="88900"/>
              <a:ext cx="4102100" cy="394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23-02-14 at 1.46.09 PM.png" id="245" name="Google Shape;245;p1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0" y="0"/>
              <a:ext cx="4356100" cy="4279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11"/>
          <p:cNvSpPr txBox="1"/>
          <p:nvPr/>
        </p:nvSpPr>
        <p:spPr>
          <a:xfrm>
            <a:off x="14141446" y="5484124"/>
            <a:ext cx="4206900" cy="46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Cleaning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Screens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Paint Mixer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Stomping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Threshing machines</a:t>
            </a:r>
            <a:endParaRPr/>
          </a:p>
        </p:txBody>
      </p:sp>
      <p:sp>
        <p:nvSpPr>
          <p:cNvPr id="247" name="Google Shape;247;p11"/>
          <p:cNvSpPr txBox="1"/>
          <p:nvPr/>
        </p:nvSpPr>
        <p:spPr>
          <a:xfrm>
            <a:off x="-594107" y="12098833"/>
            <a:ext cx="10910659" cy="156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Credits: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Above, Marisa Hendron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Right upper: Seed Saver’s Exchange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Right Lower: ORTA https://ortakitchengarden.com/</a:t>
            </a:r>
            <a:endParaRPr/>
          </a:p>
        </p:txBody>
      </p:sp>
      <p:sp>
        <p:nvSpPr>
          <p:cNvPr id="248" name="Google Shape;248;p11"/>
          <p:cNvSpPr txBox="1"/>
          <p:nvPr/>
        </p:nvSpPr>
        <p:spPr>
          <a:xfrm>
            <a:off x="13940180" y="11508283"/>
            <a:ext cx="5287079" cy="1934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Credits: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Above Left: Marisa Hendron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Above Right: BC Farms &amp; Food (</a:t>
            </a:r>
            <a:r>
              <a:rPr b="0" i="0" lang="en-US" sz="2400" u="sng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https://bcfarmsandfood.com</a:t>
            </a: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Right: Marisa Hendron</a:t>
            </a:r>
            <a:endParaRPr/>
          </a:p>
        </p:txBody>
      </p:sp>
      <p:pic>
        <p:nvPicPr>
          <p:cNvPr id="249" name="Google Shape;249;p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7449250" y="-12"/>
            <a:ext cx="5287073" cy="7049385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54" name="Google Shape;25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81408" y="0"/>
            <a:ext cx="12306861" cy="16409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55" name="Google Shape;25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52" y="0"/>
            <a:ext cx="12020955" cy="160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2"/>
          <p:cNvSpPr/>
          <p:nvPr/>
        </p:nvSpPr>
        <p:spPr>
          <a:xfrm>
            <a:off x="5562600" y="406400"/>
            <a:ext cx="14862473" cy="1647925"/>
          </a:xfrm>
          <a:prstGeom prst="roundRect">
            <a:avLst>
              <a:gd fmla="val 1156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12"/>
          <p:cNvSpPr txBox="1"/>
          <p:nvPr>
            <p:ph type="title"/>
          </p:nvPr>
        </p:nvSpPr>
        <p:spPr>
          <a:xfrm>
            <a:off x="5735835" y="512887"/>
            <a:ext cx="14516002" cy="14349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>
                <a:solidFill>
                  <a:srgbClr val="FFFFFF"/>
                </a:solidFill>
              </a:rPr>
              <a:t>Challenges &amp; Opportunities</a:t>
            </a:r>
            <a:endParaRPr/>
          </a:p>
        </p:txBody>
      </p:sp>
      <p:sp>
        <p:nvSpPr>
          <p:cNvPr id="258" name="Google Shape;258;p12"/>
          <p:cNvSpPr txBox="1"/>
          <p:nvPr/>
        </p:nvSpPr>
        <p:spPr>
          <a:xfrm>
            <a:off x="11982500" y="6754317"/>
            <a:ext cx="673000" cy="461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12"/>
          <p:cNvSpPr/>
          <p:nvPr/>
        </p:nvSpPr>
        <p:spPr>
          <a:xfrm>
            <a:off x="4188073" y="2745035"/>
            <a:ext cx="17611527" cy="9495930"/>
          </a:xfrm>
          <a:prstGeom prst="roundRect">
            <a:avLst>
              <a:gd fmla="val 14482" name="adj"/>
            </a:avLst>
          </a:prstGeom>
          <a:solidFill>
            <a:srgbClr val="000000">
              <a:alpha val="73725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12"/>
          <p:cNvSpPr txBox="1"/>
          <p:nvPr/>
        </p:nvSpPr>
        <p:spPr>
          <a:xfrm>
            <a:off x="6124317" y="3315097"/>
            <a:ext cx="12977039" cy="8355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Opportunities: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Geographic isolation from GMOs and industrial agriculture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Many local geographic barriers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Wide variety of microclimates &amp; soil types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Seed saving increases resilience in a fragile economy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t/>
            </a:r>
            <a:endParaRPr b="0" i="0" sz="3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Challenges: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Unpredictable climate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Cross-pollination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Time, space, energy (different rhythm in the garden)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Seed life expectancy &amp; storage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Information gathering &amp; sharing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5E5E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neeOnionFlower.jpg" id="265" name="Google Shape;26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21148" y="0"/>
            <a:ext cx="91440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neeGreenWheatHead.jpg" id="266" name="Google Shape;26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829" y="0"/>
            <a:ext cx="914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3"/>
          <p:cNvSpPr txBox="1"/>
          <p:nvPr>
            <p:ph type="title"/>
          </p:nvPr>
        </p:nvSpPr>
        <p:spPr>
          <a:xfrm>
            <a:off x="230137" y="165100"/>
            <a:ext cx="12343012" cy="1433163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b="1" i="0" lang="en-US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Resources, Community</a:t>
            </a:r>
            <a:endParaRPr/>
          </a:p>
        </p:txBody>
      </p:sp>
      <p:sp>
        <p:nvSpPr>
          <p:cNvPr id="268" name="Google Shape;268;p13"/>
          <p:cNvSpPr/>
          <p:nvPr/>
        </p:nvSpPr>
        <p:spPr>
          <a:xfrm>
            <a:off x="6618188" y="1845567"/>
            <a:ext cx="10668100" cy="11847514"/>
          </a:xfrm>
          <a:prstGeom prst="roundRect">
            <a:avLst>
              <a:gd fmla="val 12362" name="adj"/>
            </a:avLst>
          </a:prstGeom>
          <a:solidFill>
            <a:srgbClr val="D5D5D5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13"/>
          <p:cNvSpPr txBox="1"/>
          <p:nvPr>
            <p:ph idx="2" type="body"/>
          </p:nvPr>
        </p:nvSpPr>
        <p:spPr>
          <a:xfrm>
            <a:off x="6819899" y="2107000"/>
            <a:ext cx="10077749" cy="1133298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22663" lvl="0" marL="54863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•"/>
            </a:pPr>
            <a:r>
              <a:rPr b="1" lang="en-US" sz="2800"/>
              <a:t>Seed Saver’s Exchange: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609"/>
              <a:buFont typeface="Helvetica Neue"/>
              <a:buNone/>
            </a:pPr>
            <a:r>
              <a:rPr lang="en-US" sz="2600"/>
              <a:t>MANY useful resources including crop-specific seed saving guides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609"/>
              <a:buFont typeface="Helvetica Neue"/>
              <a:buNone/>
            </a:pPr>
            <a:r>
              <a:rPr lang="en-US" sz="2600"/>
              <a:t> </a:t>
            </a:r>
            <a:r>
              <a:rPr lang="en-US" sz="2600" u="sng">
                <a:solidFill>
                  <a:schemeClr val="hlink"/>
                </a:solidFill>
                <a:hlinkClick r:id="rId5"/>
              </a:rPr>
              <a:t>https://www.seedsavers.org</a:t>
            </a:r>
            <a:endParaRPr sz="2600"/>
          </a:p>
          <a:p>
            <a:pPr indent="-510666" lvl="0" marL="548639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Char char="•"/>
            </a:pPr>
            <a:r>
              <a:rPr b="1" lang="en-US" sz="2800"/>
              <a:t>Orcas Island Seed Bank:</a:t>
            </a:r>
            <a:r>
              <a:rPr lang="en-US" sz="2600"/>
              <a:t> </a:t>
            </a:r>
            <a:r>
              <a:rPr lang="en-US" sz="2600" u="sng">
                <a:solidFill>
                  <a:schemeClr val="hlink"/>
                </a:solidFill>
                <a:hlinkClick r:id="rId6"/>
              </a:rPr>
              <a:t>oiseeds.org</a:t>
            </a:r>
            <a:endParaRPr sz="2600"/>
          </a:p>
          <a:p>
            <a:pPr indent="-523366" lvl="0" marL="548639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•"/>
            </a:pPr>
            <a:r>
              <a:rPr b="1" lang="en-US" sz="2800"/>
              <a:t>Salish Seed Guild:</a:t>
            </a:r>
            <a:r>
              <a:rPr lang="en-US" sz="2800"/>
              <a:t> 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609"/>
              <a:buFont typeface="Helvetica Neue"/>
              <a:buNone/>
            </a:pPr>
            <a:r>
              <a:rPr lang="en-US" sz="2600"/>
              <a:t>Seed Swap Saturday Feb 18th, 2023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r>
              <a:rPr lang="en-US" sz="2600" u="sng">
                <a:solidFill>
                  <a:schemeClr val="hlink"/>
                </a:solidFill>
                <a:hlinkClick r:id="rId7"/>
              </a:rPr>
              <a:t>https://www.salishseed.org/</a:t>
            </a:r>
            <a:endParaRPr sz="2600"/>
          </a:p>
          <a:p>
            <a:pPr indent="-522663" lvl="0" marL="548639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•"/>
            </a:pPr>
            <a:r>
              <a:rPr b="1" lang="en-US" sz="2800"/>
              <a:t>Community Seed Network: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r>
              <a:rPr lang="en-US" sz="2600" u="sng">
                <a:solidFill>
                  <a:schemeClr val="hlink"/>
                </a:solidFill>
                <a:hlinkClick r:id="rId8"/>
              </a:rPr>
              <a:t>https://www.communityseednetwork.org/</a:t>
            </a:r>
            <a:endParaRPr sz="2600"/>
          </a:p>
          <a:p>
            <a:pPr indent="-304223" lvl="0" marL="342899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Char char="•"/>
            </a:pPr>
            <a:r>
              <a:rPr b="1" lang="en-US" sz="2800"/>
              <a:t>Seed Libraries Network:</a:t>
            </a:r>
            <a:r>
              <a:rPr b="1" lang="en-US" sz="2600"/>
              <a:t> 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609"/>
              <a:buFont typeface="Helvetica Neue"/>
              <a:buNone/>
            </a:pPr>
            <a:r>
              <a:rPr lang="en-US" sz="2600"/>
              <a:t>Just had their 11th Annual conference virtually, recordings available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609"/>
              <a:buFont typeface="Helvetica Neue"/>
              <a:buNone/>
            </a:pPr>
            <a:r>
              <a:rPr lang="en-US" sz="2600"/>
              <a:t>http://seedlibraries.weebly.com/</a:t>
            </a:r>
            <a:endParaRPr sz="2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"/>
          <p:cNvSpPr txBox="1"/>
          <p:nvPr>
            <p:ph type="title"/>
          </p:nvPr>
        </p:nvSpPr>
        <p:spPr>
          <a:xfrm>
            <a:off x="114300" y="190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b="1" i="0" lang="en-US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Resources, Books</a:t>
            </a:r>
            <a:endParaRPr/>
          </a:p>
        </p:txBody>
      </p:sp>
      <p:sp>
        <p:nvSpPr>
          <p:cNvPr id="275" name="Google Shape;275;p14"/>
          <p:cNvSpPr txBox="1"/>
          <p:nvPr>
            <p:ph idx="2" type="body"/>
          </p:nvPr>
        </p:nvSpPr>
        <p:spPr>
          <a:xfrm>
            <a:off x="444500" y="1659490"/>
            <a:ext cx="9316939" cy="1111291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"/>
              <a:buNone/>
            </a:pPr>
            <a:r>
              <a:rPr b="1" lang="en-US" sz="3600" u="sng"/>
              <a:t>Seed to Seed: Seed Saving and Growing Techniques for Vegetable Gardeners </a:t>
            </a:r>
            <a:r>
              <a:rPr lang="en-US" sz="3600" u="none"/>
              <a:t>by </a:t>
            </a:r>
            <a:r>
              <a:rPr lang="en-US" sz="3600" u="sng">
                <a:solidFill>
                  <a:schemeClr val="hlink"/>
                </a:solidFill>
                <a:hlinkClick r:id="rId3"/>
              </a:rPr>
              <a:t>Suzanne Ashworth</a:t>
            </a:r>
            <a:r>
              <a:rPr lang="en-US" sz="3600" u="none"/>
              <a:t> &amp; </a:t>
            </a:r>
            <a:r>
              <a:rPr lang="en-US" sz="3600" u="sng">
                <a:solidFill>
                  <a:schemeClr val="hlink"/>
                </a:solidFill>
                <a:hlinkClick r:id="rId4"/>
              </a:rPr>
              <a:t>Kent Whealy</a:t>
            </a:r>
            <a:r>
              <a:rPr lang="en-US" sz="3600" u="none"/>
              <a:t> (1995)</a:t>
            </a:r>
            <a:endParaRPr sz="3600" u="none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"/>
              <a:buNone/>
            </a:pPr>
            <a:r>
              <a:t/>
            </a:r>
            <a:endParaRPr sz="3600" u="none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"/>
              <a:buNone/>
            </a:pPr>
            <a:r>
              <a:rPr b="1" lang="en-US" sz="3600" u="sng"/>
              <a:t>Breed Your Own Vegetable Varieties: The Gardener's and Farmer's Guide to Plant Breeding and Seed Saving</a:t>
            </a:r>
            <a:r>
              <a:rPr b="1" lang="en-US" sz="3600"/>
              <a:t> </a:t>
            </a:r>
            <a:r>
              <a:rPr lang="en-US" sz="3600"/>
              <a:t>by Carol Deppe (1990)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"/>
              <a:buNone/>
            </a:pPr>
            <a:r>
              <a:t/>
            </a:r>
            <a:endParaRPr b="1" sz="3600">
              <a:latin typeface="Times"/>
              <a:ea typeface="Times"/>
              <a:cs typeface="Times"/>
              <a:sym typeface="Time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"/>
              <a:buNone/>
            </a:pPr>
            <a:r>
              <a:rPr b="1" lang="en-US" sz="3600">
                <a:latin typeface="Times"/>
                <a:ea typeface="Times"/>
                <a:cs typeface="Times"/>
                <a:sym typeface="Times"/>
              </a:rPr>
              <a:t>And plenty more!</a:t>
            </a:r>
            <a:endParaRPr sz="3600"/>
          </a:p>
        </p:txBody>
      </p:sp>
      <p:pic>
        <p:nvPicPr>
          <p:cNvPr descr="PXL_20220802_235348517.jpg" id="276" name="Google Shape;276;p14"/>
          <p:cNvPicPr preferRelativeResize="0"/>
          <p:nvPr/>
        </p:nvPicPr>
        <p:blipFill rotWithShape="1">
          <a:blip r:embed="rId5">
            <a:alphaModFix/>
          </a:blip>
          <a:srcRect b="0" l="17159" r="0" t="0"/>
          <a:stretch/>
        </p:blipFill>
        <p:spPr>
          <a:xfrm>
            <a:off x="13264653" y="0"/>
            <a:ext cx="15149812" cy="13716000"/>
          </a:xfrm>
          <a:prstGeom prst="rect">
            <a:avLst/>
          </a:prstGeom>
          <a:noFill/>
          <a:ln cap="flat" cmpd="sng" w="1270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descr="Image" id="277" name="Google Shape;277;p14"/>
          <p:cNvPicPr preferRelativeResize="0"/>
          <p:nvPr/>
        </p:nvPicPr>
        <p:blipFill rotWithShape="1">
          <a:blip r:embed="rId6">
            <a:alphaModFix/>
          </a:blip>
          <a:srcRect b="34826" l="0" r="0" t="15320"/>
          <a:stretch/>
        </p:blipFill>
        <p:spPr>
          <a:xfrm>
            <a:off x="5187815" y="7214846"/>
            <a:ext cx="8866740" cy="5893702"/>
          </a:xfrm>
          <a:prstGeom prst="rect">
            <a:avLst/>
          </a:prstGeom>
          <a:noFill/>
          <a:ln cap="flat" cmpd="sng" w="1270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descr="Image" id="278" name="Google Shape;27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85" y="6949042"/>
            <a:ext cx="4818901" cy="6425202"/>
          </a:xfrm>
          <a:prstGeom prst="rect">
            <a:avLst/>
          </a:prstGeom>
          <a:noFill/>
          <a:ln cap="flat" cmpd="sng" w="1270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/>
          <p:nvPr/>
        </p:nvSpPr>
        <p:spPr>
          <a:xfrm>
            <a:off x="727431" y="538904"/>
            <a:ext cx="12758391" cy="11861819"/>
          </a:xfrm>
          <a:prstGeom prst="roundRect">
            <a:avLst>
              <a:gd fmla="val 8794" name="adj"/>
            </a:avLst>
          </a:prstGeom>
          <a:solidFill>
            <a:srgbClr val="929292">
              <a:alpha val="42352"/>
            </a:srgbClr>
          </a:solidFill>
          <a:ln cap="flat" cmpd="sng" w="25400">
            <a:solidFill>
              <a:srgbClr val="000000">
                <a:alpha val="42352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" name="Google Shape;88;p2"/>
          <p:cNvSpPr txBox="1"/>
          <p:nvPr>
            <p:ph type="title"/>
          </p:nvPr>
        </p:nvSpPr>
        <p:spPr>
          <a:xfrm>
            <a:off x="1230547" y="622600"/>
            <a:ext cx="5564705" cy="14351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b="1" i="0" lang="en-US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Overview</a:t>
            </a:r>
            <a:endParaRPr/>
          </a:p>
        </p:txBody>
      </p:sp>
      <p:sp>
        <p:nvSpPr>
          <p:cNvPr id="89" name="Google Shape;89;p2"/>
          <p:cNvSpPr txBox="1"/>
          <p:nvPr>
            <p:ph idx="2" type="body"/>
          </p:nvPr>
        </p:nvSpPr>
        <p:spPr>
          <a:xfrm>
            <a:off x="1206500" y="2240000"/>
            <a:ext cx="12896700" cy="10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20000"/>
          </a:bodyPr>
          <a:lstStyle/>
          <a:p>
            <a:pPr indent="-698500" lvl="0" marL="698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</a:pPr>
            <a:r>
              <a:rPr lang="en-US" sz="4800"/>
              <a:t>Why save seeds?</a:t>
            </a:r>
            <a:endParaRPr/>
          </a:p>
          <a:p>
            <a:pPr indent="-698500" lvl="0" marL="6985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</a:pPr>
            <a:r>
              <a:rPr lang="en-US" sz="4800"/>
              <a:t>Community Seed Projects</a:t>
            </a:r>
            <a:endParaRPr/>
          </a:p>
          <a:p>
            <a:pPr indent="-698500" lvl="0" marL="6985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</a:pPr>
            <a:r>
              <a:rPr lang="en-US" sz="4800"/>
              <a:t>Intro to the Orcas Seed Library</a:t>
            </a:r>
            <a:endParaRPr/>
          </a:p>
          <a:p>
            <a:pPr indent="-698500" lvl="0" marL="6985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</a:pPr>
            <a:r>
              <a:rPr lang="en-US" sz="4800"/>
              <a:t>Seed Gardening:</a:t>
            </a:r>
            <a:endParaRPr/>
          </a:p>
          <a:p>
            <a:pPr indent="-698499" lvl="1" marL="13081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</a:pPr>
            <a:r>
              <a:rPr lang="en-US" sz="4800"/>
              <a:t>What to expect</a:t>
            </a:r>
            <a:endParaRPr/>
          </a:p>
          <a:p>
            <a:pPr indent="-698499" lvl="1" marL="13081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</a:pPr>
            <a:r>
              <a:rPr lang="en-US" sz="4800"/>
              <a:t>How to plan</a:t>
            </a:r>
            <a:endParaRPr/>
          </a:p>
          <a:p>
            <a:pPr indent="-698499" lvl="1" marL="13081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</a:pPr>
            <a:r>
              <a:rPr lang="en-US" sz="4800"/>
              <a:t>How to get the most out of your seed-saving endeavors</a:t>
            </a:r>
            <a:endParaRPr/>
          </a:p>
          <a:p>
            <a:pPr indent="-698499" lvl="1" marL="13081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</a:pPr>
            <a:r>
              <a:rPr lang="en-US" sz="4800"/>
              <a:t>Selection strategies</a:t>
            </a:r>
            <a:endParaRPr/>
          </a:p>
          <a:p>
            <a:pPr indent="-698499" lvl="1" marL="13081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</a:pPr>
            <a:r>
              <a:rPr lang="en-US" sz="4800"/>
              <a:t>Tools &amp; techniques</a:t>
            </a:r>
            <a:endParaRPr/>
          </a:p>
          <a:p>
            <a:pPr indent="-698500" lvl="0" marL="6985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</a:pPr>
            <a:r>
              <a:rPr lang="en-US" sz="4800"/>
              <a:t>Local challenges and opportunities</a:t>
            </a:r>
            <a:endParaRPr/>
          </a:p>
        </p:txBody>
      </p:sp>
      <p:pic>
        <p:nvPicPr>
          <p:cNvPr descr="ReneeSnowPea.jpg" id="90" name="Google Shape;9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67118" y="0"/>
            <a:ext cx="9144001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/>
        </p:nvSpPr>
        <p:spPr>
          <a:xfrm>
            <a:off x="8904351" y="12327425"/>
            <a:ext cx="58170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Renee Delight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/>
          <p:nvPr/>
        </p:nvSpPr>
        <p:spPr>
          <a:xfrm>
            <a:off x="12131599" y="698218"/>
            <a:ext cx="12023200" cy="12785011"/>
          </a:xfrm>
          <a:prstGeom prst="roundRect">
            <a:avLst>
              <a:gd fmla="val 5508" name="adj"/>
            </a:avLst>
          </a:prstGeom>
          <a:solidFill>
            <a:srgbClr val="1DAD01">
              <a:alpha val="51372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3"/>
          <p:cNvSpPr txBox="1"/>
          <p:nvPr>
            <p:ph type="title"/>
          </p:nvPr>
        </p:nvSpPr>
        <p:spPr>
          <a:xfrm>
            <a:off x="1831730" y="69511"/>
            <a:ext cx="9918213" cy="14331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b="1" i="0" lang="en-US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Save Seeds?</a:t>
            </a:r>
            <a:endParaRPr/>
          </a:p>
        </p:txBody>
      </p:sp>
      <p:sp>
        <p:nvSpPr>
          <p:cNvPr id="98" name="Google Shape;98;p3"/>
          <p:cNvSpPr txBox="1"/>
          <p:nvPr>
            <p:ph idx="2" type="body"/>
          </p:nvPr>
        </p:nvSpPr>
        <p:spPr>
          <a:xfrm>
            <a:off x="12237600" y="1194500"/>
            <a:ext cx="11811300" cy="12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10000"/>
          </a:bodyPr>
          <a:lstStyle/>
          <a:p>
            <a:pPr indent="-573024" lvl="0" marL="57302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12"/>
              <a:buFont typeface="Helvetica Neue"/>
              <a:buChar char="•"/>
            </a:pPr>
            <a:r>
              <a:rPr lang="en-US" sz="4888"/>
              <a:t>“Free” seeds</a:t>
            </a:r>
            <a:endParaRPr/>
          </a:p>
          <a:p>
            <a:pPr indent="-573024" lvl="0" marL="573024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6012"/>
              <a:buFont typeface="Helvetica Neue"/>
              <a:buChar char="•"/>
            </a:pPr>
            <a:r>
              <a:rPr lang="en-US" sz="4888"/>
              <a:t>Seeds that are adapted to local conditions</a:t>
            </a:r>
            <a:endParaRPr/>
          </a:p>
          <a:p>
            <a:pPr indent="-573024" lvl="0" marL="573024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6012"/>
              <a:buFont typeface="Helvetica Neue"/>
              <a:buChar char="•"/>
            </a:pPr>
            <a:r>
              <a:rPr lang="en-US" sz="4888"/>
              <a:t>Building autonomy and local resilience</a:t>
            </a:r>
            <a:endParaRPr/>
          </a:p>
          <a:p>
            <a:pPr indent="-573024" lvl="0" marL="573024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6012"/>
              <a:buFont typeface="Helvetica Neue"/>
              <a:buChar char="•"/>
            </a:pPr>
            <a:r>
              <a:rPr lang="en-US" sz="4888"/>
              <a:t>More opportunity for community connection</a:t>
            </a:r>
            <a:endParaRPr/>
          </a:p>
          <a:p>
            <a:pPr indent="-573024" lvl="0" marL="573024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6012"/>
              <a:buFont typeface="Helvetica Neue"/>
              <a:buChar char="•"/>
            </a:pPr>
            <a:r>
              <a:rPr lang="en-US" sz="4888"/>
              <a:t>More nuanced local knowledge</a:t>
            </a:r>
            <a:endParaRPr/>
          </a:p>
          <a:p>
            <a:pPr indent="-573024" lvl="0" marL="573024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6012"/>
              <a:buFont typeface="Helvetica Neue"/>
              <a:buChar char="•"/>
            </a:pPr>
            <a:r>
              <a:rPr lang="en-US" sz="4888"/>
              <a:t>Develop varieties that work for your style</a:t>
            </a:r>
            <a:endParaRPr/>
          </a:p>
          <a:p>
            <a:pPr indent="-573024" lvl="0" marL="573024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6012"/>
              <a:buFont typeface="Helvetica Neue"/>
              <a:buChar char="•"/>
            </a:pPr>
            <a:r>
              <a:rPr lang="en-US" sz="4888"/>
              <a:t>There are more surprises</a:t>
            </a:r>
            <a:endParaRPr/>
          </a:p>
          <a:p>
            <a:pPr indent="-573024" lvl="0" marL="573024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6012"/>
              <a:buFont typeface="Helvetica Neue"/>
              <a:buChar char="•"/>
            </a:pPr>
            <a:r>
              <a:rPr lang="en-US" sz="4888"/>
              <a:t>It adds to winter gardening tasks (cleaning seeds)</a:t>
            </a:r>
            <a:endParaRPr/>
          </a:p>
        </p:txBody>
      </p:sp>
      <p:grpSp>
        <p:nvGrpSpPr>
          <p:cNvPr id="99" name="Google Shape;99;p3"/>
          <p:cNvGrpSpPr/>
          <p:nvPr/>
        </p:nvGrpSpPr>
        <p:grpSpPr>
          <a:xfrm>
            <a:off x="62936" y="1513065"/>
            <a:ext cx="5173664" cy="6889751"/>
            <a:chOff x="0" y="0"/>
            <a:chExt cx="5173663" cy="6889750"/>
          </a:xfrm>
        </p:grpSpPr>
        <p:pic>
          <p:nvPicPr>
            <p:cNvPr descr="Image" id="100" name="Google Shape;100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7000" y="88900"/>
              <a:ext cx="4919663" cy="655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101" name="Google Shape;101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5173663" cy="6889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" name="Google Shape;102;p3"/>
          <p:cNvGrpSpPr/>
          <p:nvPr/>
        </p:nvGrpSpPr>
        <p:grpSpPr>
          <a:xfrm>
            <a:off x="4906292" y="1977964"/>
            <a:ext cx="6629326" cy="8830635"/>
            <a:chOff x="0" y="0"/>
            <a:chExt cx="6629325" cy="8830633"/>
          </a:xfrm>
        </p:grpSpPr>
        <p:pic>
          <p:nvPicPr>
            <p:cNvPr descr="Image" id="103" name="Google Shape;103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7000" y="88900"/>
              <a:ext cx="6375325" cy="8500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104" name="Google Shape;104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6629325" cy="88306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" name="Google Shape;105;p3"/>
          <p:cNvGrpSpPr/>
          <p:nvPr/>
        </p:nvGrpSpPr>
        <p:grpSpPr>
          <a:xfrm>
            <a:off x="1753635" y="8285822"/>
            <a:ext cx="5173692" cy="6623016"/>
            <a:chOff x="0" y="-1"/>
            <a:chExt cx="5173691" cy="6623014"/>
          </a:xfrm>
        </p:grpSpPr>
        <p:pic>
          <p:nvPicPr>
            <p:cNvPr descr="Image" id="106" name="Google Shape;106;p3"/>
            <p:cNvPicPr preferRelativeResize="0"/>
            <p:nvPr/>
          </p:nvPicPr>
          <p:blipFill rotWithShape="1">
            <a:blip r:embed="rId8">
              <a:alphaModFix/>
            </a:blip>
            <a:srcRect b="0" l="0" r="7516" t="11278"/>
            <a:stretch/>
          </p:blipFill>
          <p:spPr>
            <a:xfrm>
              <a:off x="127000" y="88899"/>
              <a:ext cx="4919691" cy="6292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107" name="Google Shape;107;p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0" y="-1"/>
              <a:ext cx="5173691" cy="66230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p3"/>
          <p:cNvSpPr txBox="1"/>
          <p:nvPr/>
        </p:nvSpPr>
        <p:spPr>
          <a:xfrm>
            <a:off x="7249225" y="12929000"/>
            <a:ext cx="428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Photo Credit: Marisa Hendron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aditonal Foods Importance Diagram.pdf" id="113" name="Google Shape;11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9349" y="129747"/>
            <a:ext cx="13456505" cy="1345650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/>
          <p:nvPr/>
        </p:nvSpPr>
        <p:spPr>
          <a:xfrm>
            <a:off x="9994983" y="6553655"/>
            <a:ext cx="639925" cy="608690"/>
          </a:xfrm>
          <a:prstGeom prst="star5">
            <a:avLst>
              <a:gd fmla="val 19100" name="adj"/>
              <a:gd fmla="val 105146" name="hf"/>
              <a:gd fmla="val 110557" name="vf"/>
            </a:avLst>
          </a:prstGeom>
          <a:solidFill>
            <a:srgbClr val="FBAB0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15" name="Google Shape;115;p4"/>
          <p:cNvGrpSpPr/>
          <p:nvPr/>
        </p:nvGrpSpPr>
        <p:grpSpPr>
          <a:xfrm>
            <a:off x="18675083" y="5835074"/>
            <a:ext cx="5624096" cy="7490327"/>
            <a:chOff x="0" y="0"/>
            <a:chExt cx="5624094" cy="7490325"/>
          </a:xfrm>
        </p:grpSpPr>
        <p:pic>
          <p:nvPicPr>
            <p:cNvPr descr="IMG_3787.jpeg" id="116" name="Google Shape;116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7000" y="88900"/>
              <a:ext cx="5370094" cy="7160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G_3787.jpeg" id="117" name="Google Shape;117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0"/>
              <a:ext cx="5624094" cy="7490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Google Shape;118;p4"/>
          <p:cNvGrpSpPr/>
          <p:nvPr/>
        </p:nvGrpSpPr>
        <p:grpSpPr>
          <a:xfrm>
            <a:off x="14549352" y="181612"/>
            <a:ext cx="7321045" cy="7934911"/>
            <a:chOff x="0" y="-1"/>
            <a:chExt cx="7321044" cy="7934909"/>
          </a:xfrm>
        </p:grpSpPr>
        <p:pic>
          <p:nvPicPr>
            <p:cNvPr descr="IMG_3806.jpeg" id="119" name="Google Shape;119;p4"/>
            <p:cNvPicPr preferRelativeResize="0"/>
            <p:nvPr/>
          </p:nvPicPr>
          <p:blipFill rotWithShape="1">
            <a:blip r:embed="rId7">
              <a:alphaModFix amt="94360"/>
            </a:blip>
            <a:srcRect b="0" l="0" r="0" t="19293"/>
            <a:stretch/>
          </p:blipFill>
          <p:spPr>
            <a:xfrm>
              <a:off x="127000" y="88900"/>
              <a:ext cx="7067044" cy="7604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G_3806.jpeg" id="120" name="Google Shape;120;p4"/>
            <p:cNvPicPr preferRelativeResize="0"/>
            <p:nvPr/>
          </p:nvPicPr>
          <p:blipFill rotWithShape="1">
            <a:blip r:embed="rId8">
              <a:alphaModFix amt="94360"/>
            </a:blip>
            <a:srcRect b="0" l="0" r="0" t="0"/>
            <a:stretch/>
          </p:blipFill>
          <p:spPr>
            <a:xfrm>
              <a:off x="0" y="-1"/>
              <a:ext cx="7321044" cy="7934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4"/>
          <p:cNvSpPr txBox="1"/>
          <p:nvPr/>
        </p:nvSpPr>
        <p:spPr>
          <a:xfrm>
            <a:off x="14382478" y="9685138"/>
            <a:ext cx="4421685" cy="3291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Left: Jared Qwustenuxun Williams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www.qwustenuxun.com</a:t>
            </a:r>
            <a:endParaRPr b="0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Above &amp; Right: Marisa Hendron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>
            <p:ph type="title"/>
          </p:nvPr>
        </p:nvSpPr>
        <p:spPr>
          <a:xfrm>
            <a:off x="546100" y="1651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19"/>
              <a:buFont typeface="Helvetica Neue"/>
              <a:buNone/>
            </a:pPr>
            <a:r>
              <a:rPr lang="en-US" sz="7819"/>
              <a:t>Community Seed Saving: What are the options?</a:t>
            </a:r>
            <a:endParaRPr/>
          </a:p>
        </p:txBody>
      </p:sp>
      <p:sp>
        <p:nvSpPr>
          <p:cNvPr id="127" name="Google Shape;127;p5"/>
          <p:cNvSpPr txBox="1"/>
          <p:nvPr/>
        </p:nvSpPr>
        <p:spPr>
          <a:xfrm>
            <a:off x="8581852" y="3753258"/>
            <a:ext cx="4301643" cy="82051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Seed Libraries</a:t>
            </a:r>
            <a:endParaRPr/>
          </a:p>
        </p:txBody>
      </p:sp>
      <p:grpSp>
        <p:nvGrpSpPr>
          <p:cNvPr id="128" name="Google Shape;128;p5"/>
          <p:cNvGrpSpPr/>
          <p:nvPr/>
        </p:nvGrpSpPr>
        <p:grpSpPr>
          <a:xfrm>
            <a:off x="2" y="2183413"/>
            <a:ext cx="8353927" cy="5913703"/>
            <a:chOff x="-1" y="-1"/>
            <a:chExt cx="8353927" cy="5913703"/>
          </a:xfrm>
        </p:grpSpPr>
        <p:pic>
          <p:nvPicPr>
            <p:cNvPr descr="Screenshot 2023-02-14 at 12.34.22 PM.png" id="129" name="Google Shape;129;p5"/>
            <p:cNvPicPr preferRelativeResize="0"/>
            <p:nvPr/>
          </p:nvPicPr>
          <p:blipFill rotWithShape="1">
            <a:blip r:embed="rId4">
              <a:alphaModFix/>
            </a:blip>
            <a:srcRect b="0" l="18010" r="638" t="0"/>
            <a:stretch/>
          </p:blipFill>
          <p:spPr>
            <a:xfrm>
              <a:off x="127000" y="88899"/>
              <a:ext cx="8099926" cy="5583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23-02-14 at 12.34.22 PM.png" id="130" name="Google Shape;130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1" y="-1"/>
              <a:ext cx="8353927" cy="59137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" name="Google Shape;131;p5"/>
          <p:cNvGrpSpPr/>
          <p:nvPr/>
        </p:nvGrpSpPr>
        <p:grpSpPr>
          <a:xfrm>
            <a:off x="6726024" y="6380455"/>
            <a:ext cx="7397839" cy="6749150"/>
            <a:chOff x="0" y="0"/>
            <a:chExt cx="7397838" cy="6749148"/>
          </a:xfrm>
        </p:grpSpPr>
        <p:pic>
          <p:nvPicPr>
            <p:cNvPr descr="Screenshot 2023-02-14 at 12.31.25 PM.png" id="132" name="Google Shape;132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7000" y="88900"/>
              <a:ext cx="7143838" cy="6418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23-02-14 at 12.31.25 PM.png" id="133" name="Google Shape;133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7397838" cy="67491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5"/>
          <p:cNvSpPr txBox="1"/>
          <p:nvPr/>
        </p:nvSpPr>
        <p:spPr>
          <a:xfrm>
            <a:off x="639" y="8097136"/>
            <a:ext cx="64371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Personal Seed Saving</a:t>
            </a:r>
            <a:endParaRPr/>
          </a:p>
        </p:txBody>
      </p:sp>
      <p:grpSp>
        <p:nvGrpSpPr>
          <p:cNvPr id="135" name="Google Shape;135;p5"/>
          <p:cNvGrpSpPr/>
          <p:nvPr/>
        </p:nvGrpSpPr>
        <p:grpSpPr>
          <a:xfrm>
            <a:off x="14354750" y="1366341"/>
            <a:ext cx="8730312" cy="5086354"/>
            <a:chOff x="0" y="0"/>
            <a:chExt cx="8730311" cy="5086352"/>
          </a:xfrm>
        </p:grpSpPr>
        <p:pic>
          <p:nvPicPr>
            <p:cNvPr descr="Screenshot 2023-02-14 at 12.36.21 PM.png" id="136" name="Google Shape;136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27000" y="88900"/>
              <a:ext cx="8476311" cy="4756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23-02-14 at 12.36.21 PM.png" id="137" name="Google Shape;137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0" y="0"/>
              <a:ext cx="8730311" cy="50863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5"/>
          <p:cNvSpPr txBox="1"/>
          <p:nvPr/>
        </p:nvSpPr>
        <p:spPr>
          <a:xfrm>
            <a:off x="14412176" y="6426606"/>
            <a:ext cx="9244661" cy="1827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b="1" i="0" lang="en-US" sz="3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Large-Scale Community Seed Projects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0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Credit: Seed Saver’s Exchange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0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https://www.seedsavers.org/mission</a:t>
            </a:r>
            <a:endParaRPr/>
          </a:p>
        </p:txBody>
      </p:sp>
      <p:grpSp>
        <p:nvGrpSpPr>
          <p:cNvPr id="139" name="Google Shape;139;p5"/>
          <p:cNvGrpSpPr/>
          <p:nvPr/>
        </p:nvGrpSpPr>
        <p:grpSpPr>
          <a:xfrm>
            <a:off x="13942979" y="8393821"/>
            <a:ext cx="10183053" cy="4170251"/>
            <a:chOff x="0" y="0"/>
            <a:chExt cx="10183051" cy="4170249"/>
          </a:xfrm>
        </p:grpSpPr>
        <p:pic>
          <p:nvPicPr>
            <p:cNvPr descr="Screenshot 2023-02-14 at 12.44.23 PM.png" id="140" name="Google Shape;140;p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27000" y="88900"/>
              <a:ext cx="9929051" cy="3840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23-02-14 at 12.44.23 PM.png" id="141" name="Google Shape;141;p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0" y="0"/>
              <a:ext cx="10183051" cy="41702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Google Shape;142;p5"/>
          <p:cNvSpPr txBox="1"/>
          <p:nvPr/>
        </p:nvSpPr>
        <p:spPr>
          <a:xfrm>
            <a:off x="167029" y="8938625"/>
            <a:ext cx="65589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Credit: Deborah Vernon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Alamy Stock Photo </a:t>
            </a:r>
            <a:endParaRPr/>
          </a:p>
        </p:txBody>
      </p:sp>
      <p:sp>
        <p:nvSpPr>
          <p:cNvPr id="143" name="Google Shape;143;p5"/>
          <p:cNvSpPr txBox="1"/>
          <p:nvPr/>
        </p:nvSpPr>
        <p:spPr>
          <a:xfrm>
            <a:off x="11585744" y="12508581"/>
            <a:ext cx="12573001" cy="12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b="1" i="0" lang="en-US" sz="3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Seed Swaps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Credit: Salish Seed Guild, https://www.salishseed.org/</a:t>
            </a:r>
            <a:endParaRPr/>
          </a:p>
        </p:txBody>
      </p:sp>
      <p:sp>
        <p:nvSpPr>
          <p:cNvPr id="144" name="Google Shape;144;p5"/>
          <p:cNvSpPr txBox="1"/>
          <p:nvPr/>
        </p:nvSpPr>
        <p:spPr>
          <a:xfrm>
            <a:off x="8658128" y="4613566"/>
            <a:ext cx="4149091" cy="172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21 Acres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https://21acres.org/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b="1" i="0" lang="en-US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Seed Library</a:t>
            </a:r>
            <a:endParaRPr/>
          </a:p>
        </p:txBody>
      </p:sp>
      <p:sp>
        <p:nvSpPr>
          <p:cNvPr id="150" name="Google Shape;150;p6"/>
          <p:cNvSpPr/>
          <p:nvPr/>
        </p:nvSpPr>
        <p:spPr>
          <a:xfrm>
            <a:off x="5241676" y="2719987"/>
            <a:ext cx="6328074" cy="2695775"/>
          </a:xfrm>
          <a:prstGeom prst="roundRect">
            <a:avLst>
              <a:gd fmla="val 14607" name="adj"/>
            </a:avLst>
          </a:prstGeom>
          <a:solidFill>
            <a:srgbClr val="0076B9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Check out Seeds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06400" lvl="0" marL="406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Make sure to log your check-out</a:t>
            </a: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12963425" y="2837060"/>
            <a:ext cx="5466458" cy="2267646"/>
          </a:xfrm>
          <a:prstGeom prst="roundRect">
            <a:avLst>
              <a:gd fmla="val 15000" name="adj"/>
            </a:avLst>
          </a:prstGeom>
          <a:solidFill>
            <a:srgbClr val="0076B9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Grow your Garden</a:t>
            </a:r>
            <a:endParaRPr/>
          </a:p>
        </p:txBody>
      </p:sp>
      <p:sp>
        <p:nvSpPr>
          <p:cNvPr id="152" name="Google Shape;152;p6"/>
          <p:cNvSpPr/>
          <p:nvPr/>
        </p:nvSpPr>
        <p:spPr>
          <a:xfrm>
            <a:off x="593625" y="6443317"/>
            <a:ext cx="6576716" cy="2468564"/>
          </a:xfrm>
          <a:prstGeom prst="roundRect">
            <a:avLst>
              <a:gd fmla="val 15000" name="adj"/>
            </a:avLst>
          </a:prstGeom>
          <a:solidFill>
            <a:srgbClr val="0076B9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Pick out Seeds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https://orcaslibrary.org/seeds.html</a:t>
            </a: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13547625" y="10411519"/>
            <a:ext cx="5466458" cy="2267646"/>
          </a:xfrm>
          <a:prstGeom prst="roundRect">
            <a:avLst>
              <a:gd fmla="val 15000" name="adj"/>
            </a:avLst>
          </a:prstGeom>
          <a:solidFill>
            <a:srgbClr val="0076B9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Collect &amp; Clean Seeds</a:t>
            </a:r>
            <a:endParaRPr/>
          </a:p>
        </p:txBody>
      </p:sp>
      <p:sp>
        <p:nvSpPr>
          <p:cNvPr id="154" name="Google Shape;154;p6"/>
          <p:cNvSpPr/>
          <p:nvPr/>
        </p:nvSpPr>
        <p:spPr>
          <a:xfrm>
            <a:off x="17230625" y="6096496"/>
            <a:ext cx="6650039" cy="3323233"/>
          </a:xfrm>
          <a:prstGeom prst="roundRect">
            <a:avLst>
              <a:gd fmla="val 12452" name="adj"/>
            </a:avLst>
          </a:prstGeom>
          <a:solidFill>
            <a:srgbClr val="0076B9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Keep track of the Seeds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Decide if they’re worth saving</a:t>
            </a:r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4200425" y="9738518"/>
            <a:ext cx="7548961" cy="3214788"/>
          </a:xfrm>
          <a:prstGeom prst="roundRect">
            <a:avLst>
              <a:gd fmla="val 14612" name="adj"/>
            </a:avLst>
          </a:prstGeom>
          <a:solidFill>
            <a:srgbClr val="0076B9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Return Seeds</a:t>
            </a:r>
            <a:endParaRPr/>
          </a:p>
          <a:p>
            <a:pPr indent="-508000" lvl="0" marL="508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51"/>
              <a:buFont typeface="Helvetica Neue"/>
              <a:buChar char="•"/>
            </a:pPr>
            <a:r>
              <a:rPr b="0" i="0" lang="en-US" sz="3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the “Returns” drawer at the bottom of the seed library</a:t>
            </a:r>
            <a:endParaRPr/>
          </a:p>
        </p:txBody>
      </p:sp>
      <p:sp>
        <p:nvSpPr>
          <p:cNvPr id="156" name="Google Shape;156;p6"/>
          <p:cNvSpPr/>
          <p:nvPr/>
        </p:nvSpPr>
        <p:spPr>
          <a:xfrm>
            <a:off x="11631587" y="3432874"/>
            <a:ext cx="1270001" cy="1270001"/>
          </a:xfrm>
          <a:prstGeom prst="rightArrow">
            <a:avLst>
              <a:gd fmla="val 32000" name="adj1"/>
              <a:gd fmla="val 64000" name="adj2"/>
            </a:avLst>
          </a:prstGeom>
          <a:solidFill>
            <a:srgbClr val="60D937">
              <a:alpha val="7450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" name="Google Shape;157;p6"/>
          <p:cNvSpPr/>
          <p:nvPr/>
        </p:nvSpPr>
        <p:spPr>
          <a:xfrm rot="2520000">
            <a:off x="18328494" y="4609254"/>
            <a:ext cx="2347516" cy="1270001"/>
          </a:xfrm>
          <a:prstGeom prst="rightArrow">
            <a:avLst>
              <a:gd fmla="val 32539" name="adj1"/>
              <a:gd fmla="val 85633" name="adj2"/>
            </a:avLst>
          </a:prstGeom>
          <a:solidFill>
            <a:srgbClr val="60D937">
              <a:alpha val="7450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p6"/>
          <p:cNvSpPr/>
          <p:nvPr/>
        </p:nvSpPr>
        <p:spPr>
          <a:xfrm rot="8280000">
            <a:off x="18975149" y="9948312"/>
            <a:ext cx="2782025" cy="1270001"/>
          </a:xfrm>
          <a:prstGeom prst="rightArrow">
            <a:avLst>
              <a:gd fmla="val 32000" name="adj1"/>
              <a:gd fmla="val 64000" name="adj2"/>
            </a:avLst>
          </a:prstGeom>
          <a:solidFill>
            <a:srgbClr val="60D937">
              <a:alpha val="7450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6"/>
          <p:cNvSpPr/>
          <p:nvPr/>
        </p:nvSpPr>
        <p:spPr>
          <a:xfrm rot="10800000">
            <a:off x="12013505" y="10910341"/>
            <a:ext cx="1270001" cy="1270001"/>
          </a:xfrm>
          <a:prstGeom prst="rightArrow">
            <a:avLst>
              <a:gd fmla="val 32000" name="adj1"/>
              <a:gd fmla="val 64000" name="adj2"/>
            </a:avLst>
          </a:prstGeom>
          <a:solidFill>
            <a:srgbClr val="60D937">
              <a:alpha val="7450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p6"/>
          <p:cNvSpPr/>
          <p:nvPr/>
        </p:nvSpPr>
        <p:spPr>
          <a:xfrm rot="-7620000">
            <a:off x="1840996" y="9337810"/>
            <a:ext cx="2620492" cy="1270001"/>
          </a:xfrm>
          <a:prstGeom prst="rightArrow">
            <a:avLst>
              <a:gd fmla="val 32000" name="adj1"/>
              <a:gd fmla="val 64000" name="adj2"/>
            </a:avLst>
          </a:prstGeom>
          <a:solidFill>
            <a:srgbClr val="60D937">
              <a:alpha val="7450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6"/>
          <p:cNvSpPr/>
          <p:nvPr/>
        </p:nvSpPr>
        <p:spPr>
          <a:xfrm rot="-2520000">
            <a:off x="2542762" y="4485741"/>
            <a:ext cx="2814387" cy="1270001"/>
          </a:xfrm>
          <a:prstGeom prst="rightArrow">
            <a:avLst>
              <a:gd fmla="val 32000" name="adj1"/>
              <a:gd fmla="val 64000" name="adj2"/>
            </a:avLst>
          </a:prstGeom>
          <a:solidFill>
            <a:srgbClr val="60D937">
              <a:alpha val="7450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/>
          <p:nvPr/>
        </p:nvSpPr>
        <p:spPr>
          <a:xfrm>
            <a:off x="12164275" y="2310450"/>
            <a:ext cx="11755800" cy="8695500"/>
          </a:xfrm>
          <a:prstGeom prst="roundRect">
            <a:avLst>
              <a:gd fmla="val 11774" name="adj"/>
            </a:avLst>
          </a:prstGeom>
          <a:solidFill>
            <a:srgbClr val="6FFDEA">
              <a:alpha val="36078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7"/>
          <p:cNvSpPr txBox="1"/>
          <p:nvPr>
            <p:ph type="title"/>
          </p:nvPr>
        </p:nvSpPr>
        <p:spPr>
          <a:xfrm>
            <a:off x="11112500" y="4953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b="1" i="0" lang="en-US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Actual Seed Library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12623787" y="3232784"/>
            <a:ext cx="10853675" cy="664301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82600" lvl="0" marL="482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Helvetica Neue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Alphabetical By Common Name</a:t>
            </a:r>
            <a:endParaRPr/>
          </a:p>
          <a:p>
            <a:pPr indent="-482600" lvl="0" marL="482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Helvetica Neue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Take the amount you need</a:t>
            </a:r>
            <a:endParaRPr/>
          </a:p>
          <a:p>
            <a:pPr indent="-482600" lvl="0" marL="482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Helvetica Neue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 &amp; Checkout Log on the top</a:t>
            </a:r>
            <a:endParaRPr/>
          </a:p>
          <a:p>
            <a:pPr indent="-482600" lvl="0" marL="482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Helvetica Neue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Supplies &amp; Returns Drawer at the bottom</a:t>
            </a:r>
            <a:endParaRPr/>
          </a:p>
          <a:p>
            <a:pPr indent="-482600" lvl="0" marL="482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Helvetica Neue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Commercial Seed Swap on the top</a:t>
            </a:r>
            <a:endParaRPr/>
          </a:p>
          <a:p>
            <a:pPr indent="-482600" lvl="0" marL="482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Helvetica Neue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Inventory is online: </a:t>
            </a:r>
            <a:r>
              <a:rPr b="0" i="0" lang="en-US" sz="4400" u="sng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http://bit.ly/3S2rapO</a:t>
            </a:r>
            <a:endParaRPr/>
          </a:p>
          <a:p>
            <a:pPr indent="-482600" lvl="0" marL="482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Helvetica Neue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Coming Soon! Pin Map</a:t>
            </a:r>
            <a:endParaRPr/>
          </a:p>
        </p:txBody>
      </p:sp>
      <p:pic>
        <p:nvPicPr>
          <p:cNvPr descr="Image" id="169" name="Google Shape;169;p7"/>
          <p:cNvPicPr preferRelativeResize="0"/>
          <p:nvPr/>
        </p:nvPicPr>
        <p:blipFill rotWithShape="1">
          <a:blip r:embed="rId5">
            <a:alphaModFix/>
          </a:blip>
          <a:srcRect b="0" l="17780" r="0" t="6170"/>
          <a:stretch/>
        </p:blipFill>
        <p:spPr>
          <a:xfrm>
            <a:off x="636686" y="-60127"/>
            <a:ext cx="9093201" cy="138362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e Line" id="170" name="Google Shape;17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49184">
            <a:off x="6940448" y="3777158"/>
            <a:ext cx="5645651" cy="177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e Line" id="171" name="Google Shape;17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239805">
            <a:off x="3867090" y="6471741"/>
            <a:ext cx="6218460" cy="165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e Line" id="172" name="Google Shape;172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300875">
            <a:off x="4931097" y="3568005"/>
            <a:ext cx="2258232" cy="165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e Line" id="173" name="Google Shape;173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28598" y="9496325"/>
            <a:ext cx="1663230" cy="165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e Line" id="174" name="Google Shape;174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181137">
            <a:off x="3544993" y="3085763"/>
            <a:ext cx="9492613" cy="828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e Line" id="175" name="Google Shape;175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693638">
            <a:off x="5226739" y="8014494"/>
            <a:ext cx="7807306" cy="723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e Line" id="176" name="Google Shape;176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1729554">
            <a:off x="2997109" y="4751933"/>
            <a:ext cx="10313345" cy="723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e Line" id="177" name="Google Shape;177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3302567">
            <a:off x="7130560" y="5175548"/>
            <a:ext cx="7028018" cy="723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e Line" id="178" name="Google Shape;178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1992979">
            <a:off x="4671493" y="8517979"/>
            <a:ext cx="8482028" cy="72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/>
          <p:nvPr/>
        </p:nvSpPr>
        <p:spPr>
          <a:xfrm>
            <a:off x="1981200" y="2997200"/>
            <a:ext cx="11356500" cy="9945300"/>
          </a:xfrm>
          <a:prstGeom prst="roundRect">
            <a:avLst>
              <a:gd fmla="val 12288" name="adj"/>
            </a:avLst>
          </a:prstGeom>
          <a:solidFill>
            <a:srgbClr val="60D937">
              <a:alpha val="5803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" name="Google Shape;184;p8"/>
          <p:cNvSpPr txBox="1"/>
          <p:nvPr>
            <p:ph type="title"/>
          </p:nvPr>
        </p:nvSpPr>
        <p:spPr>
          <a:xfrm>
            <a:off x="404550" y="725425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b="1" i="0" lang="en-US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Planning a Seed Garden</a:t>
            </a:r>
            <a:endParaRPr/>
          </a:p>
        </p:txBody>
      </p:sp>
      <p:sp>
        <p:nvSpPr>
          <p:cNvPr id="185" name="Google Shape;185;p8"/>
          <p:cNvSpPr txBox="1"/>
          <p:nvPr/>
        </p:nvSpPr>
        <p:spPr>
          <a:xfrm>
            <a:off x="658464" y="2275701"/>
            <a:ext cx="99267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Helvetica Neue"/>
              <a:buNone/>
            </a:pPr>
            <a:r>
              <a:rPr b="1" i="0" lang="en-US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Will Need to Consider….</a:t>
            </a:r>
            <a:endParaRPr/>
          </a:p>
        </p:txBody>
      </p:sp>
      <p:sp>
        <p:nvSpPr>
          <p:cNvPr id="186" name="Google Shape;186;p8"/>
          <p:cNvSpPr txBox="1"/>
          <p:nvPr/>
        </p:nvSpPr>
        <p:spPr>
          <a:xfrm>
            <a:off x="2520700" y="3234275"/>
            <a:ext cx="11118900" cy="96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699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1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to harvest</a:t>
            </a:r>
            <a:endParaRPr sz="1200"/>
          </a:p>
          <a:p>
            <a:pPr indent="-469900" lvl="1" marL="1092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Overwinter storage?</a:t>
            </a:r>
            <a:endParaRPr sz="1200"/>
          </a:p>
          <a:p>
            <a:pPr indent="-469900" lvl="1" marL="1092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Rainy fall days?</a:t>
            </a:r>
            <a:endParaRPr sz="1200"/>
          </a:p>
          <a:p>
            <a:pPr indent="-4699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1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 needs</a:t>
            </a:r>
            <a:endParaRPr sz="1200"/>
          </a:p>
          <a:p>
            <a:pPr indent="-469900" lvl="1" marL="1092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Longer garden residence</a:t>
            </a:r>
            <a:endParaRPr sz="1200"/>
          </a:p>
          <a:p>
            <a:pPr indent="-4699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1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Cross-Pollination Prevention</a:t>
            </a:r>
            <a:endParaRPr sz="1200"/>
          </a:p>
          <a:p>
            <a:pPr indent="-469900" lvl="1" marL="1092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Active or passive?</a:t>
            </a:r>
            <a:endParaRPr sz="1200"/>
          </a:p>
          <a:p>
            <a:pPr indent="-4699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1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Pests and Diseases</a:t>
            </a:r>
            <a:endParaRPr sz="1200"/>
          </a:p>
          <a:p>
            <a:pPr indent="-469900" lvl="1" marL="1092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Hungry autumn creatures</a:t>
            </a:r>
            <a:endParaRPr sz="1200"/>
          </a:p>
          <a:p>
            <a:pPr indent="-469900" lvl="1" marL="1092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Molds &amp; other late-season issues</a:t>
            </a:r>
            <a:endParaRPr sz="1200"/>
          </a:p>
          <a:p>
            <a:pPr indent="-4699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1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Population Size</a:t>
            </a:r>
            <a:endParaRPr sz="1200"/>
          </a:p>
          <a:p>
            <a:pPr indent="-4699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1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Yields</a:t>
            </a:r>
            <a:endParaRPr sz="1200"/>
          </a:p>
          <a:p>
            <a:pPr indent="-469900" lvl="1" marL="1092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4"/>
              <a:buFont typeface="Helvetica Neue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Does seed-saving interfere with your desired yield?</a:t>
            </a:r>
            <a:r>
              <a:rPr lang="en-US" sz="1200"/>
              <a:t>  </a:t>
            </a: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Does that matter?</a:t>
            </a:r>
            <a:endParaRPr sz="1200"/>
          </a:p>
        </p:txBody>
      </p:sp>
      <p:pic>
        <p:nvPicPr>
          <p:cNvPr descr="IMG_3635.jpeg" id="187" name="Google Shape;18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39601" y="0"/>
            <a:ext cx="10287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 txBox="1"/>
          <p:nvPr/>
        </p:nvSpPr>
        <p:spPr>
          <a:xfrm>
            <a:off x="7083780" y="13068350"/>
            <a:ext cx="6254040" cy="6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Credit: Marisa Hendron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"/>
          <p:cNvSpPr/>
          <p:nvPr/>
        </p:nvSpPr>
        <p:spPr>
          <a:xfrm>
            <a:off x="676596" y="2697757"/>
            <a:ext cx="6438107" cy="9865322"/>
          </a:xfrm>
          <a:prstGeom prst="roundRect">
            <a:avLst>
              <a:gd fmla="val 13806" name="adj"/>
            </a:avLst>
          </a:prstGeom>
          <a:solidFill>
            <a:srgbClr val="60D937">
              <a:alpha val="63921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9"/>
          <p:cNvSpPr/>
          <p:nvPr/>
        </p:nvSpPr>
        <p:spPr>
          <a:xfrm>
            <a:off x="7289799" y="2266129"/>
            <a:ext cx="6901455" cy="5980312"/>
          </a:xfrm>
          <a:prstGeom prst="roundRect">
            <a:avLst>
              <a:gd fmla="val 13243" name="adj"/>
            </a:avLst>
          </a:prstGeom>
          <a:solidFill>
            <a:srgbClr val="FBAB01">
              <a:alpha val="67058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9"/>
          <p:cNvSpPr/>
          <p:nvPr/>
        </p:nvSpPr>
        <p:spPr>
          <a:xfrm>
            <a:off x="14566882" y="5328261"/>
            <a:ext cx="8302541" cy="8744447"/>
          </a:xfrm>
          <a:prstGeom prst="roundRect">
            <a:avLst>
              <a:gd fmla="val 10358" name="adj"/>
            </a:avLst>
          </a:prstGeom>
          <a:solidFill>
            <a:srgbClr val="ED220D">
              <a:alpha val="73725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9"/>
          <p:cNvSpPr txBox="1"/>
          <p:nvPr>
            <p:ph type="title"/>
          </p:nvPr>
        </p:nvSpPr>
        <p:spPr>
          <a:xfrm>
            <a:off x="876300" y="765986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b="1" i="0" lang="en-US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Seed Saving on the Island</a:t>
            </a:r>
            <a:endParaRPr/>
          </a:p>
        </p:txBody>
      </p:sp>
      <p:sp>
        <p:nvSpPr>
          <p:cNvPr id="197" name="Google Shape;197;p9"/>
          <p:cNvSpPr txBox="1"/>
          <p:nvPr/>
        </p:nvSpPr>
        <p:spPr>
          <a:xfrm>
            <a:off x="1161885" y="3308913"/>
            <a:ext cx="5752286" cy="920742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0480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Wheat</a:t>
            </a:r>
            <a:endParaRPr/>
          </a:p>
          <a:p>
            <a:pPr indent="-30480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Peas</a:t>
            </a:r>
            <a:endParaRPr/>
          </a:p>
          <a:p>
            <a:pPr indent="-30480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Rye</a:t>
            </a:r>
            <a:endParaRPr/>
          </a:p>
          <a:p>
            <a:pPr indent="-30480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Potatoes</a:t>
            </a:r>
            <a:endParaRPr/>
          </a:p>
          <a:p>
            <a:pPr indent="-30480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Flowers: Marigold, Sweet peas</a:t>
            </a:r>
            <a:endParaRPr/>
          </a:p>
          <a:p>
            <a:pPr indent="-30480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Greens: Arugula, kale</a:t>
            </a:r>
            <a:endParaRPr/>
          </a:p>
          <a:p>
            <a:pPr indent="-30480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Herbs: Calendula, Chives, Parsley</a:t>
            </a:r>
            <a:endParaRPr/>
          </a:p>
          <a:p>
            <a:pPr indent="-30480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Beans</a:t>
            </a:r>
            <a:endParaRPr/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Bond</a:t>
            </a:r>
            <a:endParaRPr/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Frances Kring</a:t>
            </a:r>
            <a:endParaRPr/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Rockwell</a:t>
            </a:r>
            <a:endParaRPr/>
          </a:p>
        </p:txBody>
      </p:sp>
      <p:sp>
        <p:nvSpPr>
          <p:cNvPr id="198" name="Google Shape;198;p9"/>
          <p:cNvSpPr txBox="1"/>
          <p:nvPr/>
        </p:nvSpPr>
        <p:spPr>
          <a:xfrm>
            <a:off x="8242809" y="2886109"/>
            <a:ext cx="6237106" cy="455491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Greens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Onions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Squash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Flowers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Herbs: Basil, Tulsi, medicinals</a:t>
            </a:r>
            <a:endParaRPr/>
          </a:p>
        </p:txBody>
      </p:sp>
      <p:sp>
        <p:nvSpPr>
          <p:cNvPr id="199" name="Google Shape;199;p9"/>
          <p:cNvSpPr txBox="1"/>
          <p:nvPr/>
        </p:nvSpPr>
        <p:spPr>
          <a:xfrm>
            <a:off x="15151082" y="5707872"/>
            <a:ext cx="7596982" cy="7631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04800" lvl="0" marL="304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Root vegetables</a:t>
            </a:r>
            <a:endParaRPr/>
          </a:p>
          <a:p>
            <a:pPr indent="-304800" lvl="0" marL="304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Delicate or super-tasty bi-ennials</a:t>
            </a:r>
            <a:endParaRPr/>
          </a:p>
          <a:p>
            <a:pPr indent="-304800" lvl="0" marL="304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Specific crosses</a:t>
            </a:r>
            <a:endParaRPr/>
          </a:p>
          <a:p>
            <a:pPr indent="-304800" lvl="0" marL="304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Crops with high cross-pollination</a:t>
            </a:r>
            <a:endParaRPr/>
          </a:p>
          <a:p>
            <a:pPr indent="-304800" lvl="0" marL="304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Crops with late ripening</a:t>
            </a:r>
            <a:endParaRPr/>
          </a:p>
          <a:p>
            <a:pPr indent="-304800" lvl="0" marL="304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Crops with long or tricky germination</a:t>
            </a:r>
            <a:endParaRPr/>
          </a:p>
          <a:p>
            <a:pPr indent="-304800" lvl="0" marL="304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4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Day neutral crops</a:t>
            </a:r>
            <a:endParaRPr/>
          </a:p>
        </p:txBody>
      </p:sp>
      <p:sp>
        <p:nvSpPr>
          <p:cNvPr id="200" name="Google Shape;200;p9"/>
          <p:cNvSpPr/>
          <p:nvPr/>
        </p:nvSpPr>
        <p:spPr>
          <a:xfrm>
            <a:off x="7488225" y="2886109"/>
            <a:ext cx="667617" cy="698211"/>
          </a:xfrm>
          <a:prstGeom prst="star5">
            <a:avLst>
              <a:gd fmla="val 19100" name="adj"/>
              <a:gd fmla="val 105146" name="hf"/>
              <a:gd fmla="val 110557" name="vf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512452" y="6813540"/>
            <a:ext cx="666586" cy="694989"/>
          </a:xfrm>
          <a:prstGeom prst="star5">
            <a:avLst>
              <a:gd fmla="val 19100" name="adj"/>
              <a:gd fmla="val 105146" name="hf"/>
              <a:gd fmla="val 110557" name="vf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7487075" y="5248050"/>
            <a:ext cx="668767" cy="694629"/>
          </a:xfrm>
          <a:prstGeom prst="star5">
            <a:avLst>
              <a:gd fmla="val 19100" name="adj"/>
              <a:gd fmla="val 105146" name="hf"/>
              <a:gd fmla="val 110557" name="vf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7452100" y="5992642"/>
            <a:ext cx="739867" cy="712096"/>
          </a:xfrm>
          <a:prstGeom prst="star5">
            <a:avLst>
              <a:gd fmla="val 19100" name="adj"/>
              <a:gd fmla="val 105146" name="hf"/>
              <a:gd fmla="val 110557" name="vf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476441" y="9352536"/>
            <a:ext cx="738608" cy="695897"/>
          </a:xfrm>
          <a:prstGeom prst="star5">
            <a:avLst>
              <a:gd fmla="val 19100" name="adj"/>
              <a:gd fmla="val 105146" name="hf"/>
              <a:gd fmla="val 110557" name="vf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205" name="Google Shape;20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0300" y="8126193"/>
            <a:ext cx="3784715" cy="504628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9"/>
          <p:cNvSpPr/>
          <p:nvPr/>
        </p:nvSpPr>
        <p:spPr>
          <a:xfrm>
            <a:off x="476441" y="5796536"/>
            <a:ext cx="738608" cy="695897"/>
          </a:xfrm>
          <a:prstGeom prst="star5">
            <a:avLst>
              <a:gd fmla="val 19100" name="adj"/>
              <a:gd fmla="val 105146" name="hf"/>
              <a:gd fmla="val 110557" name="vf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207" name="Google Shape;20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66438" y="-1708214"/>
            <a:ext cx="5258492" cy="7011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