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46"/>
  </p:notesMasterIdLst>
  <p:handoutMasterIdLst>
    <p:handoutMasterId r:id="rId47"/>
  </p:handoutMasterIdLst>
  <p:sldIdLst>
    <p:sldId id="475" r:id="rId2"/>
    <p:sldId id="593" r:id="rId3"/>
    <p:sldId id="596" r:id="rId4"/>
    <p:sldId id="597" r:id="rId5"/>
    <p:sldId id="497" r:id="rId6"/>
    <p:sldId id="612" r:id="rId7"/>
    <p:sldId id="599" r:id="rId8"/>
    <p:sldId id="611" r:id="rId9"/>
    <p:sldId id="598" r:id="rId10"/>
    <p:sldId id="595" r:id="rId11"/>
    <p:sldId id="594" r:id="rId12"/>
    <p:sldId id="520" r:id="rId13"/>
    <p:sldId id="498" r:id="rId14"/>
    <p:sldId id="590" r:id="rId15"/>
    <p:sldId id="511" r:id="rId16"/>
    <p:sldId id="601" r:id="rId17"/>
    <p:sldId id="525" r:id="rId18"/>
    <p:sldId id="604" r:id="rId19"/>
    <p:sldId id="526" r:id="rId20"/>
    <p:sldId id="603" r:id="rId21"/>
    <p:sldId id="602" r:id="rId22"/>
    <p:sldId id="600" r:id="rId23"/>
    <p:sldId id="605" r:id="rId24"/>
    <p:sldId id="529" r:id="rId25"/>
    <p:sldId id="527" r:id="rId26"/>
    <p:sldId id="606" r:id="rId27"/>
    <p:sldId id="607" r:id="rId28"/>
    <p:sldId id="608" r:id="rId29"/>
    <p:sldId id="609" r:id="rId30"/>
    <p:sldId id="610" r:id="rId31"/>
    <p:sldId id="533" r:id="rId32"/>
    <p:sldId id="515" r:id="rId33"/>
    <p:sldId id="544" r:id="rId34"/>
    <p:sldId id="546" r:id="rId35"/>
    <p:sldId id="556" r:id="rId36"/>
    <p:sldId id="570" r:id="rId37"/>
    <p:sldId id="571" r:id="rId38"/>
    <p:sldId id="572" r:id="rId39"/>
    <p:sldId id="562" r:id="rId40"/>
    <p:sldId id="554" r:id="rId41"/>
    <p:sldId id="555" r:id="rId42"/>
    <p:sldId id="548" r:id="rId43"/>
    <p:sldId id="560" r:id="rId44"/>
    <p:sldId id="494" r:id="rId4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FFCC"/>
    <a:srgbClr val="00FF00"/>
    <a:srgbClr val="006600"/>
    <a:srgbClr val="CC0000"/>
    <a:srgbClr val="FF3300"/>
    <a:srgbClr val="FF0066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30" autoAdjust="0"/>
    <p:restoredTop sz="96759" autoAdjust="0"/>
  </p:normalViewPr>
  <p:slideViewPr>
    <p:cSldViewPr>
      <p:cViewPr>
        <p:scale>
          <a:sx n="65" d="100"/>
          <a:sy n="65" d="100"/>
        </p:scale>
        <p:origin x="-588" y="-5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2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2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F4C6061-C58F-47EF-9934-81F6C3363F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779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7FC1B0-2359-4C84-AA03-F1DD4BD3C1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047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50DC95D-42AE-42B4-A327-5388A51209E0}" type="slidenum">
              <a:rPr lang="en-US" altLang="en-US" smtClean="0">
                <a:latin typeface="Arial" charset="0"/>
                <a:cs typeface="Arial" charset="0"/>
              </a:rPr>
              <a:pPr/>
              <a:t>1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550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EB911E7-1141-4C10-9870-4C9B59F51B4B}" type="slidenum">
              <a:rPr lang="en-US" altLang="en-US" smtClean="0">
                <a:latin typeface="Arial" charset="0"/>
                <a:cs typeface="Arial" charset="0"/>
              </a:rPr>
              <a:pPr/>
              <a:t>10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243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AEEFD03-DE3A-48B6-830E-47B1CBD56BD0}" type="slidenum">
              <a:rPr lang="en-US" altLang="en-US" smtClean="0">
                <a:latin typeface="Arial" charset="0"/>
                <a:cs typeface="Arial" charset="0"/>
              </a:rPr>
              <a:pPr/>
              <a:t>11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741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0C91128-78B7-49B3-B6D4-A58189075A87}" type="slidenum">
              <a:rPr lang="en-US" altLang="en-US" smtClean="0">
                <a:latin typeface="Arial" charset="0"/>
                <a:cs typeface="Arial" charset="0"/>
              </a:rPr>
              <a:pPr/>
              <a:t>12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242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863FF92-19FC-4307-B2E8-4C792A03FB09}" type="slidenum">
              <a:rPr lang="en-US" altLang="en-US" smtClean="0">
                <a:latin typeface="Arial" charset="0"/>
                <a:cs typeface="Arial" charset="0"/>
              </a:rPr>
              <a:pPr/>
              <a:t>13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027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0EBEF2D-3898-457A-9EBA-35F1BA894BE6}" type="slidenum">
              <a:rPr lang="en-US" altLang="en-US" smtClean="0">
                <a:latin typeface="Arial" charset="0"/>
                <a:cs typeface="Arial" charset="0"/>
              </a:rPr>
              <a:pPr/>
              <a:t>14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3177" tIns="46589" rIns="93177" bIns="46589"/>
          <a:lstStyle/>
          <a:p>
            <a:pPr defTabSz="457200" eaLnBrk="1" hangingPunct="1"/>
            <a:endParaRPr lang="en-US" altLang="en-US" smtClean="0">
              <a:latin typeface="Arial" charset="0"/>
            </a:endParaRPr>
          </a:p>
        </p:txBody>
      </p:sp>
      <p:sp>
        <p:nvSpPr>
          <p:cNvPr id="40964" name="Slide Number Placehold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465138"/>
            <a:fld id="{21B6DC3D-969A-40C2-B5AB-84EA6600E3D3}" type="slidenum">
              <a:rPr lang="en-US" altLang="en-US" sz="1200">
                <a:latin typeface="Calibri" pitchFamily="34" charset="0"/>
                <a:ea typeface="MS PGothic" pitchFamily="34" charset="-128"/>
              </a:rPr>
              <a:pPr algn="r" defTabSz="465138"/>
              <a:t>14</a:t>
            </a:fld>
            <a:endParaRPr lang="en-US" altLang="en-US" sz="1200"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14528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F2B494-4A32-4D9F-89DE-3BAE5D33C865}" type="slidenum">
              <a:rPr lang="en-US" altLang="en-US" smtClean="0">
                <a:latin typeface="Arial" charset="0"/>
                <a:cs typeface="Arial" charset="0"/>
              </a:rPr>
              <a:pPr/>
              <a:t>15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455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C7FE71E-2E0F-42F4-811D-4F848E41F582}" type="slidenum">
              <a:rPr lang="en-US" altLang="en-US" smtClean="0">
                <a:latin typeface="Arial" charset="0"/>
                <a:cs typeface="Arial" charset="0"/>
              </a:rPr>
              <a:pPr/>
              <a:t>16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97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6A98F89-4584-4942-BCBB-04700E97508D}" type="slidenum">
              <a:rPr lang="en-US" altLang="en-US" smtClean="0">
                <a:latin typeface="Arial" charset="0"/>
                <a:cs typeface="Arial" charset="0"/>
              </a:rPr>
              <a:pPr/>
              <a:t>17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630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2F2B1AA-35E4-4BDA-9B4E-E66D5B0C8B79}" type="slidenum">
              <a:rPr lang="en-US" altLang="en-US" smtClean="0">
                <a:latin typeface="Arial" charset="0"/>
                <a:cs typeface="Arial" charset="0"/>
              </a:rPr>
              <a:pPr/>
              <a:t>18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4670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B910122-5BBD-4324-9B27-68C531A169C6}" type="slidenum">
              <a:rPr lang="en-US" altLang="en-US" smtClean="0">
                <a:latin typeface="Arial" charset="0"/>
                <a:cs typeface="Arial" charset="0"/>
              </a:rPr>
              <a:pPr/>
              <a:t>19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892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6DEC653-F5B1-4AC3-A09A-44431D45797B}" type="slidenum">
              <a:rPr lang="en-US" altLang="en-US" smtClean="0">
                <a:latin typeface="Arial" charset="0"/>
                <a:cs typeface="Arial" charset="0"/>
              </a:rPr>
              <a:pPr/>
              <a:t>2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3990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6E57F31-499F-41ED-98C5-A8D7EA823124}" type="slidenum">
              <a:rPr lang="en-US" altLang="en-US" smtClean="0">
                <a:latin typeface="Arial" charset="0"/>
                <a:cs typeface="Arial" charset="0"/>
              </a:rPr>
              <a:pPr/>
              <a:t>20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7291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286E762-E71B-42C1-9835-7569D9F2F734}" type="slidenum">
              <a:rPr lang="en-US" altLang="en-US" smtClean="0">
                <a:latin typeface="Arial" charset="0"/>
                <a:cs typeface="Arial" charset="0"/>
              </a:rPr>
              <a:pPr/>
              <a:t>21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117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D8F36D4-A994-4CAB-AC64-FF7F2E5657EB}" type="slidenum">
              <a:rPr lang="en-US" altLang="en-US" smtClean="0">
                <a:latin typeface="Arial" charset="0"/>
                <a:cs typeface="Arial" charset="0"/>
              </a:rPr>
              <a:pPr/>
              <a:t>22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5263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54C66C8-A901-4A02-A46C-5B68B9462C5B}" type="slidenum">
              <a:rPr lang="en-US" altLang="en-US" smtClean="0">
                <a:latin typeface="Arial" charset="0"/>
                <a:cs typeface="Arial" charset="0"/>
              </a:rPr>
              <a:pPr/>
              <a:t>23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4282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27B0D16-855E-4E87-A1BF-A00A0B0892F3}" type="slidenum">
              <a:rPr lang="en-US" altLang="en-US" smtClean="0">
                <a:latin typeface="Arial" charset="0"/>
                <a:cs typeface="Arial" charset="0"/>
              </a:rPr>
              <a:pPr/>
              <a:t>24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2206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C974E6A-1461-4DA5-8B3D-9614B519AF15}" type="slidenum">
              <a:rPr lang="en-US" altLang="en-US" smtClean="0">
                <a:latin typeface="Arial" charset="0"/>
                <a:cs typeface="Arial" charset="0"/>
              </a:rPr>
              <a:pPr/>
              <a:t>25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6389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5F3B65A-6ABD-4F12-92A6-8258C48A30A8}" type="slidenum">
              <a:rPr lang="en-US" altLang="en-US" smtClean="0">
                <a:latin typeface="Arial" charset="0"/>
                <a:cs typeface="Arial" charset="0"/>
              </a:rPr>
              <a:pPr/>
              <a:t>26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5483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8664732-47D6-4689-A38C-0A2316CBC211}" type="slidenum">
              <a:rPr lang="en-US" altLang="en-US" smtClean="0">
                <a:latin typeface="Arial" charset="0"/>
                <a:cs typeface="Arial" charset="0"/>
              </a:rPr>
              <a:pPr/>
              <a:t>27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4338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D067678-5CDB-428A-9564-FA2D31790DA3}" type="slidenum">
              <a:rPr lang="en-US" altLang="en-US" smtClean="0">
                <a:latin typeface="Arial" charset="0"/>
                <a:cs typeface="Arial" charset="0"/>
              </a:rPr>
              <a:pPr/>
              <a:t>28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3836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E2DDD8F-1498-42E8-A1C9-DDF1D74DB009}" type="slidenum">
              <a:rPr lang="en-US" altLang="en-US" smtClean="0">
                <a:latin typeface="Arial" charset="0"/>
                <a:cs typeface="Arial" charset="0"/>
              </a:rPr>
              <a:pPr/>
              <a:t>29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704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1738A14-9609-4945-9211-F5BC208E6C55}" type="slidenum">
              <a:rPr lang="en-US" altLang="en-US" smtClean="0">
                <a:latin typeface="Arial" charset="0"/>
                <a:cs typeface="Arial" charset="0"/>
              </a:rPr>
              <a:pPr/>
              <a:t>3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989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F8B4368-C819-4999-8BCD-264CC95D9605}" type="slidenum">
              <a:rPr lang="en-US" altLang="en-US" smtClean="0">
                <a:latin typeface="Arial" charset="0"/>
                <a:cs typeface="Arial" charset="0"/>
              </a:rPr>
              <a:pPr/>
              <a:t>30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7676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52FE13F-605A-401F-8067-CF648A7C0BC0}" type="slidenum">
              <a:rPr lang="en-US" altLang="en-US" smtClean="0">
                <a:latin typeface="Arial" charset="0"/>
                <a:cs typeface="Arial" charset="0"/>
              </a:rPr>
              <a:pPr/>
              <a:t>31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7746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3CE4BD5-E2BE-4F77-BC3E-E065730B7660}" type="slidenum">
              <a:rPr lang="en-US" altLang="en-US" smtClean="0">
                <a:latin typeface="Arial" charset="0"/>
                <a:cs typeface="Arial" charset="0"/>
              </a:rPr>
              <a:pPr/>
              <a:t>32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549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606A8BD-0E1F-487E-86B7-9389F1DC5451}" type="slidenum">
              <a:rPr lang="en-US" altLang="en-US" smtClean="0">
                <a:latin typeface="Arial" charset="0"/>
                <a:cs typeface="Arial" charset="0"/>
              </a:rPr>
              <a:pPr/>
              <a:t>33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30" tIns="46415" rIns="92830" bIns="46415" anchor="b"/>
          <a:lstStyle/>
          <a:p>
            <a:pPr algn="r" defTabSz="928688"/>
            <a:fld id="{ED53F801-C7CE-4B0C-9E24-4E97E5889BE5}" type="slidenum">
              <a:rPr lang="en-US" altLang="en-US" sz="1200"/>
              <a:pPr algn="r" defTabSz="928688"/>
              <a:t>33</a:t>
            </a:fld>
            <a:endParaRPr lang="en-US" altLang="en-US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7100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3877FC3-82C9-4650-97FC-CE2B11FBF40B}" type="slidenum">
              <a:rPr lang="en-US" altLang="en-US" smtClean="0">
                <a:latin typeface="Arial" charset="0"/>
                <a:cs typeface="Arial" charset="0"/>
              </a:rPr>
              <a:pPr/>
              <a:t>34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30" tIns="46415" rIns="92830" bIns="46415" anchor="b"/>
          <a:lstStyle/>
          <a:p>
            <a:pPr algn="r" defTabSz="928688"/>
            <a:fld id="{AC62DDD3-4E2E-466C-B4BC-5843060A0184}" type="slidenum">
              <a:rPr lang="en-US" altLang="en-US" sz="1200"/>
              <a:pPr algn="r" defTabSz="928688"/>
              <a:t>34</a:t>
            </a:fld>
            <a:endParaRPr lang="en-US" altLang="en-US" sz="12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2320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BE04E63-37B0-4479-BE01-2AADC2C8669C}" type="slidenum">
              <a:rPr lang="en-US" altLang="en-US" smtClean="0">
                <a:latin typeface="Arial" charset="0"/>
                <a:cs typeface="Arial" charset="0"/>
              </a:rPr>
              <a:pPr/>
              <a:t>35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30" tIns="46415" rIns="92830" bIns="46415" anchor="b"/>
          <a:lstStyle/>
          <a:p>
            <a:pPr algn="r" defTabSz="928688"/>
            <a:fld id="{4EEE6424-5224-40DC-9562-2D19BBBEF4E4}" type="slidenum">
              <a:rPr lang="en-US" altLang="en-US" sz="1200"/>
              <a:pPr algn="r" defTabSz="928688"/>
              <a:t>35</a:t>
            </a:fld>
            <a:endParaRPr lang="en-US" altLang="en-US" sz="12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690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117111F-DA17-43D3-A811-F211BD27E1A1}" type="slidenum">
              <a:rPr lang="en-US" altLang="en-US" smtClean="0">
                <a:latin typeface="Arial" charset="0"/>
                <a:cs typeface="Arial" charset="0"/>
              </a:rPr>
              <a:pPr/>
              <a:t>36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30" tIns="46415" rIns="92830" bIns="46415" anchor="b"/>
          <a:lstStyle/>
          <a:p>
            <a:pPr algn="r" defTabSz="928688"/>
            <a:fld id="{EAAAFB01-D8B5-45D1-A225-240DE7AF1CFE}" type="slidenum">
              <a:rPr lang="en-US" altLang="en-US" sz="1200"/>
              <a:pPr algn="r" defTabSz="928688"/>
              <a:t>36</a:t>
            </a:fld>
            <a:endParaRPr lang="en-US" altLang="en-US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2108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84D892-5DEC-45A6-9949-E7717A34F6E8}" type="slidenum">
              <a:rPr lang="en-US" altLang="en-US" smtClean="0">
                <a:latin typeface="Arial" charset="0"/>
                <a:cs typeface="Arial" charset="0"/>
              </a:rPr>
              <a:pPr/>
              <a:t>37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30" tIns="46415" rIns="92830" bIns="46415" anchor="b"/>
          <a:lstStyle/>
          <a:p>
            <a:pPr algn="r" defTabSz="928688"/>
            <a:fld id="{875ECBE6-ABD6-4126-BE05-00DCE31809EE}" type="slidenum">
              <a:rPr lang="en-US" altLang="en-US" sz="1200"/>
              <a:pPr algn="r" defTabSz="928688"/>
              <a:t>37</a:t>
            </a:fld>
            <a:endParaRPr lang="en-US" altLang="en-US" sz="120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1826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B80A948-2656-492A-BC7E-C916B8987959}" type="slidenum">
              <a:rPr lang="en-US" altLang="en-US" smtClean="0">
                <a:latin typeface="Arial" charset="0"/>
                <a:cs typeface="Arial" charset="0"/>
              </a:rPr>
              <a:pPr/>
              <a:t>38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30" tIns="46415" rIns="92830" bIns="46415" anchor="b"/>
          <a:lstStyle/>
          <a:p>
            <a:pPr algn="r" defTabSz="928688"/>
            <a:fld id="{9F76E8D8-6B6C-40C5-89B8-C564789FE45D}" type="slidenum">
              <a:rPr lang="en-US" altLang="en-US" sz="1200"/>
              <a:pPr algn="r" defTabSz="928688"/>
              <a:t>38</a:t>
            </a:fld>
            <a:endParaRPr lang="en-US" altLang="en-US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9006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69A8573-084E-4ED2-B452-202AD3DFD177}" type="slidenum">
              <a:rPr lang="en-US" altLang="en-US" smtClean="0">
                <a:latin typeface="Arial" charset="0"/>
                <a:cs typeface="Arial" charset="0"/>
              </a:rPr>
              <a:pPr/>
              <a:t>39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30" tIns="46415" rIns="92830" bIns="46415" anchor="b"/>
          <a:lstStyle/>
          <a:p>
            <a:pPr algn="r" defTabSz="928688"/>
            <a:fld id="{73C624B8-681E-44D2-80D1-9E968F032045}" type="slidenum">
              <a:rPr lang="en-US" altLang="en-US" sz="1200"/>
              <a:pPr algn="r" defTabSz="928688"/>
              <a:t>39</a:t>
            </a:fld>
            <a:endParaRPr lang="en-US" altLang="en-US" sz="12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367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1F87EA0-11DC-4B24-B788-D9B1B59089FD}" type="slidenum">
              <a:rPr lang="en-US" altLang="en-US" smtClean="0">
                <a:latin typeface="Arial" charset="0"/>
                <a:cs typeface="Arial" charset="0"/>
              </a:rPr>
              <a:pPr/>
              <a:t>4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6813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9E5AED1-D016-4DB3-9FA1-0F4C6213F81C}" type="slidenum">
              <a:rPr lang="en-US" altLang="en-US" smtClean="0">
                <a:latin typeface="Arial" charset="0"/>
                <a:cs typeface="Arial" charset="0"/>
              </a:rPr>
              <a:pPr/>
              <a:t>40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30" tIns="46415" rIns="92830" bIns="46415" anchor="b"/>
          <a:lstStyle/>
          <a:p>
            <a:pPr algn="r" defTabSz="928688"/>
            <a:fld id="{9F8EC067-6D16-4BAE-8755-E9E5D4CEBF9F}" type="slidenum">
              <a:rPr lang="en-US" altLang="en-US" sz="1200"/>
              <a:pPr algn="r" defTabSz="928688"/>
              <a:t>40</a:t>
            </a:fld>
            <a:endParaRPr lang="en-US" altLang="en-US" sz="12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7065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B141923-850E-433B-A958-11BC1A71D897}" type="slidenum">
              <a:rPr lang="en-US" altLang="en-US" smtClean="0">
                <a:latin typeface="Arial" charset="0"/>
                <a:cs typeface="Arial" charset="0"/>
              </a:rPr>
              <a:pPr/>
              <a:t>41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30" tIns="46415" rIns="92830" bIns="46415" anchor="b"/>
          <a:lstStyle/>
          <a:p>
            <a:pPr algn="r" defTabSz="928688"/>
            <a:fld id="{E302F152-E185-43CB-A2B5-C3720D3CF076}" type="slidenum">
              <a:rPr lang="en-US" altLang="en-US" sz="1200"/>
              <a:pPr algn="r" defTabSz="928688"/>
              <a:t>41</a:t>
            </a:fld>
            <a:endParaRPr lang="en-US" altLang="en-US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3786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425ED1B-9C66-483F-B863-5834A1B61372}" type="slidenum">
              <a:rPr lang="en-US" altLang="en-US" smtClean="0">
                <a:latin typeface="Arial" charset="0"/>
                <a:cs typeface="Arial" charset="0"/>
              </a:rPr>
              <a:pPr/>
              <a:t>42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30" tIns="46415" rIns="92830" bIns="46415" anchor="b"/>
          <a:lstStyle/>
          <a:p>
            <a:pPr algn="r" defTabSz="928688"/>
            <a:fld id="{950E8DDF-9643-48FA-B620-9EA84B811017}" type="slidenum">
              <a:rPr lang="en-US" altLang="en-US" sz="1200"/>
              <a:pPr algn="r" defTabSz="928688"/>
              <a:t>42</a:t>
            </a:fld>
            <a:endParaRPr lang="en-US" altLang="en-US" sz="120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8196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DDAE81B-603A-4253-9C88-60D6C5306BB1}" type="slidenum">
              <a:rPr lang="en-US" altLang="en-US" smtClean="0">
                <a:latin typeface="Arial" charset="0"/>
                <a:cs typeface="Arial" charset="0"/>
              </a:rPr>
              <a:pPr/>
              <a:t>43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100354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30" tIns="46415" rIns="92830" bIns="46415" anchor="b"/>
          <a:lstStyle/>
          <a:p>
            <a:pPr algn="r" defTabSz="928688"/>
            <a:fld id="{0A14AC40-3FE4-474E-A45A-682DC909ACE4}" type="slidenum">
              <a:rPr lang="en-US" altLang="en-US" sz="1200"/>
              <a:pPr algn="r" defTabSz="928688"/>
              <a:t>43</a:t>
            </a:fld>
            <a:endParaRPr lang="en-US" altLang="en-US" sz="120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3131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452311D-0FF3-479C-9197-4DE567E37D99}" type="slidenum">
              <a:rPr lang="en-US" altLang="en-US" smtClean="0">
                <a:latin typeface="Arial" charset="0"/>
                <a:cs typeface="Arial" charset="0"/>
              </a:rPr>
              <a:pPr/>
              <a:t>44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852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352101A-B82A-47B3-BAF7-6D79146CC78A}" type="slidenum">
              <a:rPr lang="en-US" altLang="en-US" smtClean="0">
                <a:latin typeface="Arial" charset="0"/>
                <a:cs typeface="Arial" charset="0"/>
              </a:rPr>
              <a:pPr/>
              <a:t>5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443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352101A-B82A-47B3-BAF7-6D79146CC78A}" type="slidenum">
              <a:rPr lang="en-US" altLang="en-US" smtClean="0">
                <a:latin typeface="Arial" charset="0"/>
                <a:cs typeface="Arial" charset="0"/>
              </a:rPr>
              <a:pPr/>
              <a:t>6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076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3B3B5CB-CBE6-431C-982D-E784BDDE37E8}" type="slidenum">
              <a:rPr lang="en-US" altLang="en-US" smtClean="0">
                <a:latin typeface="Arial" charset="0"/>
                <a:cs typeface="Arial" charset="0"/>
              </a:rPr>
              <a:pPr/>
              <a:t>7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300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C71365F-20BC-434E-BCA3-1A287DF340C0}" type="slidenum">
              <a:rPr lang="en-US" altLang="en-US" smtClean="0">
                <a:latin typeface="Arial" charset="0"/>
                <a:cs typeface="Arial" charset="0"/>
              </a:rPr>
              <a:pPr/>
              <a:t>8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316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90E37A8-4311-46A3-83C0-D420559F9040}" type="slidenum">
              <a:rPr lang="en-US" altLang="en-US" smtClean="0">
                <a:latin typeface="Arial" charset="0"/>
                <a:cs typeface="Arial" charset="0"/>
              </a:rPr>
              <a:pPr/>
              <a:t>9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163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EB126-7B86-4B38-B9B8-3D3953F7A9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CEEBF-22D8-4D02-8F7C-4E8CBE6470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8C140-9628-45AB-8175-CE0F5B7AFC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1CB27-61F6-4076-8B38-431A2BECD8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9EE4B-0E47-4D97-AF7A-54ED7C7BB7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27C70-E03F-4E85-99DB-F3A771A8C0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224AC-F92C-4D1B-AE64-30AF553EFA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4A371-0F2A-466E-A2DC-64288D9071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BD7E5-B507-4BF1-BE64-9785737BCC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7E3FF-129A-46FD-BACE-7D1FEDB1BF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73686-366C-4EB2-A0F2-2ABF85F3BA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94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4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4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439E4F-C3E4-42DF-A996-042F3C64A9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2" r:id="rId3"/>
    <p:sldLayoutId id="2147483681" r:id="rId4"/>
    <p:sldLayoutId id="2147483680" r:id="rId5"/>
    <p:sldLayoutId id="2147483679" r:id="rId6"/>
    <p:sldLayoutId id="2147483678" r:id="rId7"/>
    <p:sldLayoutId id="2147483677" r:id="rId8"/>
    <p:sldLayoutId id="2147483676" r:id="rId9"/>
    <p:sldLayoutId id="2147483675" r:id="rId10"/>
    <p:sldLayoutId id="214748367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CAcQjRxqFQoTCL6-mLGLq8gCFRSdiAodtxIFEg&amp;url=http://deepgreenpermaculture.com/permaculture/permaculture-design-principles/8-accelerating-succession-and-evolution/&amp;psig=AFQjCNHbzRbe7rHEXYTH605b2X2tlo-g-Q&amp;ust=1444126177308095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CAcQjRxqFQoTCNKViMCIq8gCFYOXiAod-s4MHQ&amp;url=http://californiarangeland.ucdavis.edu/Range_Plant_Growth_and_Development&amp;psig=AFQjCNFyhE8OL9l4ghiczGOfst5FtIVhVA&amp;ust=1444125271398685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hyperlink" Target="http://www.tulipfestival.org/" TargetMode="Externa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http://www.exteriordesignsuk.com/wp-content/uploads/2011/10/landscape-gardening.jpg" TargetMode="External"/><Relationship Id="rId5" Type="http://schemas.openxmlformats.org/officeDocument/2006/relationships/image" Target="../media/image105.jpeg"/><Relationship Id="rId4" Type="http://schemas.openxmlformats.org/officeDocument/2006/relationships/hyperlink" Target="http://www.google.com/url?sa=i&amp;rct=j&amp;q=&amp;esrc=s&amp;frm=1&amp;source=images&amp;cd=&amp;cad=rja&amp;docid=PV8t9SH0NmgGNM&amp;tbnid=dqzVNUoGljx-oM:&amp;ved=0CAUQjRw&amp;url=http://www.exteriordesignsuk.com/266/landscape-gardening/&amp;ei=0QRmUqSDKuHNiwKYtoCAAw&amp;psig=AFQjCNEYmi_b5wB6YfowxUD2X3M8W_87LA&amp;ust=1382503809719240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kv6AO4nxmBECJM&amp;tbnid=QbO4RW_IH1KIbM:&amp;ved=0CAUQjRw&amp;url=http://www.flickr.com/photos/farleyrussatfairchildgardens/4048337693/&amp;ei=E2pmUv2MOITsyQGy84DoCw&amp;bvm=bv.55123115,d.aWc&amp;psig=AFQjCNHGIKwNHXLt7j379a_uCtiD6m2hMA&amp;ust=1382529918064849" TargetMode="External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om/url?sa=i&amp;rct=j&amp;q=&amp;esrc=s&amp;source=images&amp;cd=&amp;cad=rja&amp;uact=8&amp;ved=0CAcQjRxqFQoTCN2156PO18cCFUqjiAodr2cEMg&amp;url=https://en.wikipedia.org/wiki/Rhododendron_ponticum&amp;bvm=bv.101800829,d.cGU&amp;psig=AFQjCNFZR1S6YPegShFFe_AV6BkEEbF_Ug&amp;ust=1441257893554720" TargetMode="External"/><Relationship Id="rId5" Type="http://schemas.openxmlformats.org/officeDocument/2006/relationships/image" Target="http://farm3.staticflickr.com/2585/4048337693_d00689003b_z.jpg?zz=1" TargetMode="External"/><Relationship Id="rId4" Type="http://schemas.openxmlformats.org/officeDocument/2006/relationships/image" Target="../media/image10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hyperlink" Target="http://www.google.com/url?sa=i&amp;rct=j&amp;q=&amp;esrc=s&amp;frm=1&amp;source=images&amp;cd=&amp;cad=rja&amp;docid=Y5fNCrYQHLMFPM&amp;tbnid=z_YtRfwxlRqKmM:&amp;ved=0CAUQjRw&amp;url=http://www.landscape-design-advisor.com/ideas-tips/water-features/water-features&amp;ei=BpNmUvCMKIreigKSrYDYCg&amp;bvm=bv.55123115,d.cGE&amp;psig=AFQjCNFATm_m1CBAUBWsAo6SbNUpnB-3tg&amp;ust=1382540399801024" TargetMode="External"/><Relationship Id="rId7" Type="http://schemas.openxmlformats.org/officeDocument/2006/relationships/hyperlink" Target="http://www.google.com/url?sa=i&amp;rct=j&amp;q=&amp;esrc=s&amp;frm=1&amp;source=images&amp;cd=&amp;cad=rja&amp;docid=UPlMM6MWYbffaM&amp;tbnid=N3RTF9AYVijjUM:&amp;ved=0CAUQjRw&amp;url=http://www.landscape-design-advisor.com/planning/design-basics/elements&amp;ei=zV1mUtO9G-WliQLR-YHoDw&amp;bvm=bv.55123115,d.cGE&amp;psig=AFQjCNFJoWbeXNgpxFRNJb4sSsjQJSSZew&amp;ust=1382507542621766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http://www.landscape-design-advisor.com/wp-content/uploads/2012/06/landscape-design-and-water-features-6.jpg" TargetMode="External"/><Relationship Id="rId4" Type="http://schemas.openxmlformats.org/officeDocument/2006/relationships/image" Target="../media/image109.jpeg"/><Relationship Id="rId9" Type="http://schemas.openxmlformats.org/officeDocument/2006/relationships/image" Target="http://www.landscape-design-advisor.com/wp-content/uploads/2012/06/elements-of-landscape-design-11.jp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4Fru1TZrP_4GGM&amp;tbnid=bU2ykV2Xtjw1dM:&amp;ved=0CAUQjRw&amp;url=http://www.landscape-design-advisor.com/planning/design-basics/elements&amp;ei=PwhmUsfZDseRiQKm5YGwBQ&amp;bvm=bv.55123115,d.cGE&amp;psig=AFQjCNFOX_y82-qXWap2jcVhvn0T_v5BCg&amp;ust=1382504842286169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http://www.landscape-design-advisor.com/wp-content/uploads/2012/06/elements-of-landscape-design-14.jpg" TargetMode="External"/><Relationship Id="rId4" Type="http://schemas.openxmlformats.org/officeDocument/2006/relationships/image" Target="../media/image11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CAcQjRxqFQoTCP-Kx8zV18cCFcMuiAod59wK_A&amp;url=http://notanothergardeningblog.com/tag/coarse-textured-plants/&amp;bvm=bv.101800829,d.cGU&amp;psig=AFQjCNHbBTpxtyJLJusMKSF5u7bx0vXfZA&amp;ust=1441259844374478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hyperlink" Target="http://www.google.com/url?sa=i&amp;rct=j&amp;q=&amp;esrc=s&amp;source=images&amp;cd=&amp;cad=rja&amp;uact=8&amp;ved=0CAcQjRxqFQoTCO7LmbrC2scCFYE4iAod7Z8IzQ&amp;url=http://www.ext.colostate.edu/mg/gardennotes/413.html&amp;bvm=bv.101800829,d.cGU&amp;psig=AFQjCNGpF1v40wJ-hvrGk_hCbLhfM08JBw&amp;ust=1441357772944793" TargetMode="External"/><Relationship Id="rId4" Type="http://schemas.openxmlformats.org/officeDocument/2006/relationships/image" Target="../media/image1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H8ah6zz8k6IQcM&amp;tbnid=4g5Hv2mHArXPgM:&amp;ved=0CAUQjRw&amp;url=http://www.deborahsilver.com/blog/permanent-structures/structural-elements/&amp;ei=EwRmUs3HKKO_igLE9YCAAg&amp;psig=AFQjCNEYmi_b5wB6YfowxUD2X3M8W_87LA&amp;ust=1382503809719240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http://www.deborahsilver.com/blog/wp-content/uploads/2012/03/structural-elements.jpg" TargetMode="External"/><Relationship Id="rId4" Type="http://schemas.openxmlformats.org/officeDocument/2006/relationships/image" Target="../media/image1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cxAyoUZx61DtkM&amp;tbnid=bAAOBo1CcYCfxM:&amp;ved=0CAUQjRw&amp;url=http://strahornlandscaping.com/design.htm&amp;ei=JgNmUvy4NqbwiwLEooCYAw&amp;psig=AFQjCNFSEvmWZUcTWs9bHwb2Uc1sDdVBmQ&amp;ust=1382501281372578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http://strahornlandscaping.com/images/1466h.jpg" TargetMode="External"/><Relationship Id="rId4" Type="http://schemas.openxmlformats.org/officeDocument/2006/relationships/image" Target="../media/image12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DPdnK5Hqx6Q8kM&amp;tbnid=FeNcqWXeN68aOM:&amp;ved=0CAUQjRw&amp;url=http://www.marottelandscapes.com/&amp;ei=O11mUoOFD9DDiwK7yIGQAg&amp;bvm=bv.55123115,d.cGE&amp;psig=AFQjCNFJoWbeXNgpxFRNJb4sSsjQJSSZew&amp;ust=1382507542621766" TargetMode="External"/><Relationship Id="rId7" Type="http://schemas.openxmlformats.org/officeDocument/2006/relationships/image" Target="../media/image12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om/url?sa=i&amp;rct=j&amp;q=&amp;esrc=s&amp;source=images&amp;cd=&amp;cad=rja&amp;uact=8&amp;ved=0CAcQjRxqFQoTCODCp8e32scCFYSjiAodNmQNyw&amp;url=https://www.pinterest.com/sminque/638-plants/&amp;bvm=bv.101800829,d.cGU&amp;psig=AFQjCNE1X13GB2wfp6d5leLDFOz0YQR8zw&amp;ust=1441354871501882" TargetMode="External"/><Relationship Id="rId5" Type="http://schemas.openxmlformats.org/officeDocument/2006/relationships/image" Target="http://www.marottelandscapes.com/data1/images/mainpix08.jpg" TargetMode="External"/><Relationship Id="rId4" Type="http://schemas.openxmlformats.org/officeDocument/2006/relationships/image" Target="../media/image12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hyperlink" Target="mailto:everett@azusafarm.com" TargetMode="External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jpeg"/><Relationship Id="rId10" Type="http://schemas.openxmlformats.org/officeDocument/2006/relationships/image" Target="../media/image135.jpeg"/><Relationship Id="rId4" Type="http://schemas.openxmlformats.org/officeDocument/2006/relationships/image" Target="../media/image129.jpeg"/><Relationship Id="rId9" Type="http://schemas.openxmlformats.org/officeDocument/2006/relationships/image" Target="../media/image13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280150"/>
            <a:ext cx="269875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92FB1809-C0B4-4D54-814B-9C2927DAE44A}" type="slidenum">
              <a:rPr lang="en-US" altLang="en-US" smtClean="0">
                <a:latin typeface="Arial" charset="0"/>
                <a:cs typeface="Arial" charset="0"/>
              </a:rPr>
              <a:pPr/>
              <a:t>1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228600"/>
            <a:ext cx="8991600" cy="1409700"/>
          </a:xfrm>
        </p:spPr>
        <p:txBody>
          <a:bodyPr anchor="ctr"/>
          <a:lstStyle/>
          <a:p>
            <a:pPr eaLnBrk="1" hangingPunct="1"/>
            <a:r>
              <a:rPr lang="en-US" altLang="en-US" sz="4400" b="1" smtClean="0">
                <a:solidFill>
                  <a:schemeClr val="tx1"/>
                </a:solidFill>
              </a:rPr>
              <a:t>Drought-resistant Landscape</a:t>
            </a:r>
            <a:endParaRPr lang="en-US" altLang="en-US" sz="3600" b="1" smtClean="0">
              <a:solidFill>
                <a:srgbClr val="990000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44550" y="4879975"/>
            <a:ext cx="73152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 sz="180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b="1" smtClean="0"/>
              <a:t>Everett Chu</a:t>
            </a:r>
          </a:p>
          <a:p>
            <a:pPr eaLnBrk="1" hangingPunct="1">
              <a:lnSpc>
                <a:spcPct val="80000"/>
              </a:lnSpc>
            </a:pPr>
            <a:endParaRPr lang="en-US" altLang="en-US" sz="800" smtClean="0">
              <a:solidFill>
                <a:srgbClr val="99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1600" smtClean="0">
                <a:solidFill>
                  <a:srgbClr val="006600"/>
                </a:solidFill>
              </a:rPr>
              <a:t>Nurseryman, Azusa Garden-center Owner/Operator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600" smtClean="0">
                <a:solidFill>
                  <a:srgbClr val="006600"/>
                </a:solidFill>
              </a:rPr>
              <a:t>Farmer, Master Gardener, Community Advocate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600" smtClean="0">
                <a:solidFill>
                  <a:srgbClr val="006600"/>
                </a:solidFill>
              </a:rPr>
              <a:t>Landscape Designer/Builder, CPH, ecoPRO, APLD Professional Member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600" smtClean="0">
                <a:solidFill>
                  <a:srgbClr val="006600"/>
                </a:solidFill>
              </a:rPr>
              <a:t>WSNLA ‘Member of the Year (January 2016)</a:t>
            </a:r>
          </a:p>
        </p:txBody>
      </p:sp>
      <p:sp>
        <p:nvSpPr>
          <p:cNvPr id="621572" name="Rectangle 4"/>
          <p:cNvSpPr>
            <a:spLocks noChangeArrowheads="1"/>
          </p:cNvSpPr>
          <p:nvPr/>
        </p:nvSpPr>
        <p:spPr bwMode="auto">
          <a:xfrm>
            <a:off x="1828800" y="3962400"/>
            <a:ext cx="5943600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altLang="en-US" sz="240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276600" y="1828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CC0000"/>
                </a:solidFill>
              </a:rPr>
              <a:t> </a:t>
            </a:r>
          </a:p>
        </p:txBody>
      </p:sp>
      <p:pic>
        <p:nvPicPr>
          <p:cNvPr id="15366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01800"/>
            <a:ext cx="419100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2150" y="1727200"/>
            <a:ext cx="4641850" cy="309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15300" y="6248400"/>
            <a:ext cx="8382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9E65ACC8-EE73-4A80-833D-B86A2C8D1ED7}" type="slidenum">
              <a:rPr lang="en-US" altLang="en-US" smtClean="0">
                <a:latin typeface="Arial" charset="0"/>
                <a:cs typeface="Arial" charset="0"/>
              </a:rPr>
              <a:pPr/>
              <a:t>10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0"/>
            <a:ext cx="7467600" cy="1524000"/>
          </a:xfrm>
        </p:spPr>
        <p:txBody>
          <a:bodyPr anchor="ctr"/>
          <a:lstStyle/>
          <a:p>
            <a:pPr eaLnBrk="1" hangingPunct="1"/>
            <a:r>
              <a:rPr lang="en-US" altLang="en-US" sz="4000" b="1" smtClean="0">
                <a:solidFill>
                  <a:schemeClr val="tx1"/>
                </a:solidFill>
              </a:rPr>
              <a:t>Landscape is an Ecosystem</a:t>
            </a:r>
          </a:p>
        </p:txBody>
      </p:sp>
      <p:sp>
        <p:nvSpPr>
          <p:cNvPr id="623619" name="Rectangle 3"/>
          <p:cNvSpPr>
            <a:spLocks noChangeArrowheads="1"/>
          </p:cNvSpPr>
          <p:nvPr/>
        </p:nvSpPr>
        <p:spPr bwMode="auto">
          <a:xfrm>
            <a:off x="1828800" y="3962400"/>
            <a:ext cx="5943600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altLang="en-US" sz="240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276600" y="1828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CC0000"/>
                </a:solidFill>
              </a:rPr>
              <a:t> 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838200" y="1479550"/>
            <a:ext cx="76962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5000"/>
              </a:spcBef>
              <a:buFontTx/>
              <a:buChar char="•"/>
            </a:pPr>
            <a:r>
              <a:rPr lang="en-US" altLang="en-US" sz="2800"/>
              <a:t>Healthy biodiversity contributes to wellness of people and wildlife.</a:t>
            </a:r>
          </a:p>
          <a:p>
            <a:pPr marL="342900" indent="-342900" eaLnBrk="0" hangingPunct="0">
              <a:spcBef>
                <a:spcPct val="25000"/>
              </a:spcBef>
              <a:buFontTx/>
              <a:buChar char="•"/>
            </a:pPr>
            <a:r>
              <a:rPr lang="en-US" altLang="en-US" sz="2800"/>
              <a:t>Mother Nature is our best teacher.</a:t>
            </a:r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698875"/>
            <a:ext cx="4114800" cy="308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575" y="3698875"/>
            <a:ext cx="4117975" cy="308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5225"/>
            <a:ext cx="3810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5F15D94E-A714-4805-9BA8-35FE1FC36D8E}" type="slidenum">
              <a:rPr lang="en-US" altLang="en-US" smtClean="0">
                <a:latin typeface="Arial" charset="0"/>
                <a:cs typeface="Arial" charset="0"/>
              </a:rPr>
              <a:pPr/>
              <a:t>11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524000"/>
          </a:xfrm>
        </p:spPr>
        <p:txBody>
          <a:bodyPr anchor="ctr"/>
          <a:lstStyle/>
          <a:p>
            <a:pPr eaLnBrk="1" hangingPunct="1"/>
            <a:r>
              <a:rPr lang="en-US" altLang="en-US" sz="4000" b="1" smtClean="0">
                <a:solidFill>
                  <a:schemeClr val="tx1"/>
                </a:solidFill>
              </a:rPr>
              <a:t>Landscape is Part of  Microclimate</a:t>
            </a:r>
          </a:p>
        </p:txBody>
      </p:sp>
      <p:sp>
        <p:nvSpPr>
          <p:cNvPr id="623619" name="Rectangle 3"/>
          <p:cNvSpPr>
            <a:spLocks noChangeArrowheads="1"/>
          </p:cNvSpPr>
          <p:nvPr/>
        </p:nvSpPr>
        <p:spPr bwMode="auto">
          <a:xfrm>
            <a:off x="1828800" y="3962400"/>
            <a:ext cx="5943600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altLang="en-US" sz="240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3276600" y="1828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CC0000"/>
                </a:solidFill>
              </a:rPr>
              <a:t> 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454025" y="1436688"/>
            <a:ext cx="5826125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5000"/>
              </a:spcBef>
              <a:buFontTx/>
              <a:buChar char="•"/>
            </a:pPr>
            <a:r>
              <a:rPr lang="en-US" altLang="en-US" sz="2800"/>
              <a:t>Interaction between prevailing weather and physical environment.</a:t>
            </a:r>
          </a:p>
          <a:p>
            <a:pPr marL="342900" indent="-342900" eaLnBrk="0" hangingPunct="0">
              <a:spcBef>
                <a:spcPct val="25000"/>
              </a:spcBef>
              <a:buFontTx/>
              <a:buChar char="•"/>
            </a:pPr>
            <a:r>
              <a:rPr lang="en-US" altLang="en-US" sz="2800"/>
              <a:t>Climate components: solar (and terrestrial) radiation, wind, air temperature, humidity</a:t>
            </a:r>
          </a:p>
          <a:p>
            <a:pPr marL="342900" indent="-342900" eaLnBrk="0" hangingPunct="0">
              <a:spcBef>
                <a:spcPct val="25000"/>
              </a:spcBef>
              <a:buFontTx/>
              <a:buChar char="•"/>
            </a:pPr>
            <a:r>
              <a:rPr lang="en-US" altLang="en-US" sz="2800"/>
              <a:t>Physical environment: topography, body of water, soil type and moisture, buildings and paved surfaces, trees and vegetation</a:t>
            </a:r>
          </a:p>
          <a:p>
            <a:pPr marL="342900" indent="-342900" eaLnBrk="0" hangingPunct="0">
              <a:spcBef>
                <a:spcPct val="25000"/>
              </a:spcBef>
              <a:buFontTx/>
              <a:buChar char="•"/>
            </a:pPr>
            <a:endParaRPr lang="en-US" altLang="en-US" sz="2800"/>
          </a:p>
        </p:txBody>
      </p:sp>
      <p:pic>
        <p:nvPicPr>
          <p:cNvPr id="33798" name="Picture 27" descr="'It's Almost Over' - photo by Ian Aberle;  Light breaks through the storm, signaling it's almost over;  in Dallas, T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4175" y="1181100"/>
            <a:ext cx="1879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25" descr="♂ wild grass green nature Forêt de Saou #green #nature #outdo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4175" y="4038600"/>
            <a:ext cx="188118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6238875"/>
            <a:ext cx="4572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71EDF610-5F27-47C8-9198-D85C011ECF79}" type="slidenum">
              <a:rPr lang="en-US" altLang="en-US" smtClean="0">
                <a:latin typeface="Arial" charset="0"/>
                <a:cs typeface="Arial" charset="0"/>
              </a:rPr>
              <a:pPr/>
              <a:t>12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524000"/>
          </a:xfrm>
        </p:spPr>
        <p:txBody>
          <a:bodyPr anchor="ctr"/>
          <a:lstStyle/>
          <a:p>
            <a:pPr eaLnBrk="1" hangingPunct="1"/>
            <a:r>
              <a:rPr lang="en-US" altLang="en-US" sz="4000" b="1" smtClean="0">
                <a:solidFill>
                  <a:schemeClr val="tx1"/>
                </a:solidFill>
              </a:rPr>
              <a:t>Landscaping </a:t>
            </a:r>
            <a:r>
              <a:rPr lang="en-US" altLang="en-US" sz="4000" b="1" u="sng" smtClean="0">
                <a:solidFill>
                  <a:schemeClr val="tx1"/>
                </a:solidFill>
              </a:rPr>
              <a:t>is</a:t>
            </a:r>
            <a:r>
              <a:rPr lang="en-US" altLang="en-US" sz="4000" b="1" smtClean="0">
                <a:solidFill>
                  <a:schemeClr val="tx1"/>
                </a:solidFill>
              </a:rPr>
              <a:t> Reforestation</a:t>
            </a:r>
          </a:p>
        </p:txBody>
      </p:sp>
      <p:sp>
        <p:nvSpPr>
          <p:cNvPr id="718851" name="Rectangle 3"/>
          <p:cNvSpPr>
            <a:spLocks noChangeArrowheads="1"/>
          </p:cNvSpPr>
          <p:nvPr/>
        </p:nvSpPr>
        <p:spPr bwMode="auto">
          <a:xfrm>
            <a:off x="1828800" y="3962400"/>
            <a:ext cx="5943600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altLang="en-US" sz="240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276600" y="1828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CC0000"/>
                </a:solidFill>
              </a:rPr>
              <a:t> </a:t>
            </a:r>
          </a:p>
        </p:txBody>
      </p:sp>
      <p:pic>
        <p:nvPicPr>
          <p:cNvPr id="35845" name="Picture 7" descr="Forest-Succession_profile_chart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219200"/>
            <a:ext cx="8001000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8"/>
          <p:cNvSpPr txBox="1">
            <a:spLocks noChangeArrowheads="1"/>
          </p:cNvSpPr>
          <p:nvPr/>
        </p:nvSpPr>
        <p:spPr bwMode="auto">
          <a:xfrm>
            <a:off x="3200400" y="5943600"/>
            <a:ext cx="269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200">
                <a:solidFill>
                  <a:schemeClr val="bg2"/>
                </a:solidFill>
              </a:rPr>
              <a:t>Source: deepgreenpermaculture.com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3810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7B7F1C0-8D2A-457B-A54C-3EC051455124}" type="slidenum">
              <a:rPr lang="en-US" altLang="en-US" smtClean="0">
                <a:latin typeface="Arial" charset="0"/>
                <a:cs typeface="Arial" charset="0"/>
              </a:rPr>
              <a:pPr/>
              <a:t>13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-152400"/>
            <a:ext cx="8382000" cy="1524000"/>
          </a:xfrm>
        </p:spPr>
        <p:txBody>
          <a:bodyPr anchor="ctr"/>
          <a:lstStyle/>
          <a:p>
            <a:pPr eaLnBrk="1" hangingPunct="1"/>
            <a:r>
              <a:rPr lang="en-US" altLang="en-US" sz="4400" b="1" smtClean="0">
                <a:solidFill>
                  <a:schemeClr val="tx1"/>
                </a:solidFill>
              </a:rPr>
              <a:t>Drought-resistant Approach</a:t>
            </a:r>
          </a:p>
        </p:txBody>
      </p:sp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3276600" y="1828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CC0000"/>
                </a:solidFill>
              </a:rPr>
              <a:t> </a:t>
            </a:r>
          </a:p>
        </p:txBody>
      </p:sp>
      <p:sp>
        <p:nvSpPr>
          <p:cNvPr id="37892" name="Text Box 8"/>
          <p:cNvSpPr txBox="1">
            <a:spLocks noChangeArrowheads="1"/>
          </p:cNvSpPr>
          <p:nvPr/>
        </p:nvSpPr>
        <p:spPr bwMode="auto">
          <a:xfrm>
            <a:off x="989013" y="1231900"/>
            <a:ext cx="7392987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5000"/>
              </a:spcBef>
              <a:buFontTx/>
              <a:buChar char="•"/>
            </a:pPr>
            <a:r>
              <a:rPr lang="en-US" altLang="en-US" sz="2800"/>
              <a:t>No (or reduced) lawn</a:t>
            </a:r>
          </a:p>
          <a:p>
            <a:pPr marL="342900" indent="-342900" eaLnBrk="0" hangingPunct="0">
              <a:spcBef>
                <a:spcPct val="25000"/>
              </a:spcBef>
              <a:buFontTx/>
              <a:buChar char="•"/>
            </a:pPr>
            <a:r>
              <a:rPr lang="en-US" altLang="en-US" sz="2800"/>
              <a:t>Create protective shade (e.g., tree canopy)</a:t>
            </a:r>
          </a:p>
          <a:p>
            <a:pPr marL="342900" indent="-342900" eaLnBrk="0" hangingPunct="0">
              <a:spcBef>
                <a:spcPct val="25000"/>
              </a:spcBef>
              <a:buFontTx/>
              <a:buChar char="•"/>
            </a:pPr>
            <a:r>
              <a:rPr lang="en-US" altLang="en-US" sz="2800"/>
              <a:t>Irrigate according to hydro-zones</a:t>
            </a:r>
          </a:p>
          <a:p>
            <a:pPr marL="342900" indent="-342900" eaLnBrk="0" hangingPunct="0">
              <a:spcBef>
                <a:spcPct val="25000"/>
              </a:spcBef>
              <a:buFontTx/>
              <a:buChar char="•"/>
            </a:pPr>
            <a:r>
              <a:rPr lang="en-US" altLang="en-US" sz="2800"/>
              <a:t>Invest in soil and mulch</a:t>
            </a:r>
          </a:p>
          <a:p>
            <a:pPr marL="342900" indent="-342900" eaLnBrk="0" hangingPunct="0">
              <a:spcBef>
                <a:spcPct val="25000"/>
              </a:spcBef>
              <a:buFontTx/>
              <a:buChar char="•"/>
            </a:pPr>
            <a:r>
              <a:rPr lang="en-US" altLang="en-US" sz="2800"/>
              <a:t>Use drought-tolerant plants</a:t>
            </a:r>
          </a:p>
        </p:txBody>
      </p:sp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4019550"/>
            <a:ext cx="4262438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998913"/>
            <a:ext cx="3500438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284913"/>
            <a:ext cx="3810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E8B78EB8-86A7-43CE-8CBA-59E9154FEF84}" type="slidenum">
              <a:rPr lang="en-US" altLang="en-US" smtClean="0">
                <a:latin typeface="Arial" charset="0"/>
                <a:cs typeface="Arial" charset="0"/>
              </a:rPr>
              <a:pPr/>
              <a:t>14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3993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4000" b="1" smtClean="0"/>
              <a:t>How to Plant and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1668463"/>
            <a:ext cx="4038600" cy="4378325"/>
          </a:xfrm>
        </p:spPr>
        <p:txBody>
          <a:bodyPr/>
          <a:lstStyle/>
          <a:p>
            <a:pPr marL="182563" indent="-182563" eaLnBrk="1" hangingPunct="1"/>
            <a:r>
              <a:rPr lang="en-US" altLang="en-US" sz="2400" smtClean="0"/>
              <a:t>Well-draining soils are a must.  Most drought-resistant plants easily die in wet feet.</a:t>
            </a:r>
          </a:p>
          <a:p>
            <a:pPr marL="182563" indent="-182563" eaLnBrk="1" hangingPunct="1"/>
            <a:r>
              <a:rPr lang="en-US" altLang="en-US" sz="2400" smtClean="0"/>
              <a:t>Soil should not be high in nutrients.</a:t>
            </a:r>
          </a:p>
          <a:p>
            <a:pPr marL="182563" indent="-182563" eaLnBrk="1" hangingPunct="1"/>
            <a:r>
              <a:rPr lang="en-US" altLang="en-US" sz="2400" smtClean="0"/>
              <a:t>Plant according to preferences for sun or shade as you do for all plants.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648200" y="1668463"/>
            <a:ext cx="4038600" cy="4378325"/>
          </a:xfrm>
        </p:spPr>
        <p:txBody>
          <a:bodyPr/>
          <a:lstStyle/>
          <a:p>
            <a:pPr marL="182563" indent="-182563" eaLnBrk="1" hangingPunct="1"/>
            <a:r>
              <a:rPr lang="en-US" altLang="en-US" sz="2400" smtClean="0"/>
              <a:t>Provide extra irrigation for the first two seasons, then none or limited. </a:t>
            </a:r>
          </a:p>
          <a:p>
            <a:pPr marL="182563" indent="-182563" eaLnBrk="1" hangingPunct="1"/>
            <a:r>
              <a:rPr lang="en-US" altLang="en-US" sz="2400" smtClean="0"/>
              <a:t>Use mulch to retain moisture in the summer and keep down weeds.</a:t>
            </a:r>
          </a:p>
          <a:p>
            <a:pPr marL="182563" indent="-182563" eaLnBrk="1" hangingPunct="1"/>
            <a:r>
              <a:rPr lang="en-US" altLang="en-US" sz="2400" smtClean="0"/>
              <a:t>Use gravel for succulents and to help plants whose crowns may rot; wood chips also work.</a:t>
            </a:r>
          </a:p>
          <a:p>
            <a:pPr marL="182563" indent="-182563" eaLnBrk="1" hangingPunct="1"/>
            <a:endParaRPr lang="en-US" altLang="en-US" sz="2400" smtClean="0"/>
          </a:p>
        </p:txBody>
      </p:sp>
      <p:sp>
        <p:nvSpPr>
          <p:cNvPr id="39941" name="Slide Number Placeholder 4"/>
          <p:cNvSpPr txBox="1">
            <a:spLocks noGrp="1"/>
          </p:cNvSpPr>
          <p:nvPr/>
        </p:nvSpPr>
        <p:spPr bwMode="auto">
          <a:xfrm>
            <a:off x="7620000" y="19050"/>
            <a:ext cx="10668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/>
            <a:fld id="{5D399934-95E0-499F-AEEF-5BE9A90FA9BC}" type="slidenum">
              <a:rPr lang="en-US" altLang="en-US" sz="1400" b="1">
                <a:solidFill>
                  <a:srgbClr val="FFFFFF"/>
                </a:solidFill>
                <a:ea typeface="MS PGothic" pitchFamily="34" charset="-128"/>
              </a:rPr>
              <a:pPr defTabSz="457200"/>
              <a:t>14</a:t>
            </a:fld>
            <a:endParaRPr lang="en-US" altLang="en-US" sz="1400" b="1">
              <a:solidFill>
                <a:srgbClr val="FFFFFF"/>
              </a:solidFill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169A8E3-9D1A-441F-BFFB-8EF05EB985F9}" type="slidenum">
              <a:rPr lang="en-US" altLang="en-US" smtClean="0">
                <a:latin typeface="Arial" charset="0"/>
                <a:cs typeface="Arial" charset="0"/>
              </a:rPr>
              <a:pPr/>
              <a:t>15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525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tx1"/>
                </a:solidFill>
              </a:rPr>
              <a:t>Plant Groups: Woody, Non-woody</a:t>
            </a:r>
            <a:r>
              <a:rPr lang="en-US" altLang="en-US" sz="4000" smtClean="0">
                <a:solidFill>
                  <a:schemeClr val="tx1"/>
                </a:solidFill>
              </a:rPr>
              <a:t/>
            </a:r>
            <a:br>
              <a:rPr lang="en-US" altLang="en-US" sz="4000" smtClean="0">
                <a:solidFill>
                  <a:schemeClr val="tx1"/>
                </a:solidFill>
              </a:rPr>
            </a:br>
            <a:endParaRPr lang="en-US" altLang="en-US" sz="2400" smtClean="0">
              <a:solidFill>
                <a:schemeClr val="tx1"/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2971800"/>
          </a:xfrm>
        </p:spPr>
        <p:txBody>
          <a:bodyPr anchorCtr="1"/>
          <a:lstStyle/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533400" y="1066800"/>
            <a:ext cx="807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</a:pPr>
            <a:r>
              <a:rPr lang="en-US" altLang="en-US" sz="2400"/>
              <a:t>A) Trees and Shrubs, B) Forbs, C) Grass and Grass-like</a:t>
            </a:r>
          </a:p>
        </p:txBody>
      </p:sp>
      <p:pic>
        <p:nvPicPr>
          <p:cNvPr id="41989" name="Picture 9" descr="188986display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1676400"/>
            <a:ext cx="6858000" cy="497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 Box 10"/>
          <p:cNvSpPr txBox="1">
            <a:spLocks noChangeArrowheads="1"/>
          </p:cNvSpPr>
          <p:nvPr/>
        </p:nvSpPr>
        <p:spPr bwMode="auto">
          <a:xfrm>
            <a:off x="152400" y="6400800"/>
            <a:ext cx="1443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200" i="1"/>
              <a:t>Source: UC-Davis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57AB51C-3C36-416B-A84D-9A3F83A43B5B}" type="slidenum">
              <a:rPr lang="en-US" altLang="en-US" smtClean="0">
                <a:latin typeface="Arial" charset="0"/>
                <a:cs typeface="Arial" charset="0"/>
              </a:rPr>
              <a:pPr/>
              <a:t>16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525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tx1"/>
                </a:solidFill>
              </a:rPr>
              <a:t>Trees and Shrubs, 1 of 7</a:t>
            </a:r>
            <a:r>
              <a:rPr lang="en-US" altLang="en-US" sz="4000" smtClean="0">
                <a:solidFill>
                  <a:schemeClr val="tx1"/>
                </a:solidFill>
              </a:rPr>
              <a:t/>
            </a:r>
            <a:br>
              <a:rPr lang="en-US" altLang="en-US" sz="4000" smtClean="0">
                <a:solidFill>
                  <a:schemeClr val="tx1"/>
                </a:solidFill>
              </a:rPr>
            </a:br>
            <a:r>
              <a:rPr lang="en-US" altLang="en-US" sz="2400" smtClean="0">
                <a:solidFill>
                  <a:schemeClr val="tx1"/>
                </a:solidFill>
              </a:rPr>
              <a:t>for Drought-resistant Gardens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2971800"/>
          </a:xfrm>
        </p:spPr>
        <p:txBody>
          <a:bodyPr anchorCtr="1"/>
          <a:lstStyle/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381000" y="1447800"/>
            <a:ext cx="8458200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Albizia julibrissin </a:t>
            </a:r>
            <a:r>
              <a:rPr lang="en-US" altLang="en-US" sz="2400"/>
              <a:t>'Summer Chocolate' (Purple-leaf Mimosa Tree), #4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Arbutus unedo</a:t>
            </a:r>
            <a:r>
              <a:rPr lang="en-US" altLang="en-US" sz="2400"/>
              <a:t> ‘Compacta’ (Dwarf Strawberry Tree), #12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Buddleia davidii </a:t>
            </a:r>
            <a:r>
              <a:rPr lang="en-US" altLang="en-US" sz="2400"/>
              <a:t>'Black Knight‘ (Butterfly Bush), #26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Choisya ternata </a:t>
            </a:r>
            <a:r>
              <a:rPr lang="en-US" altLang="en-US" sz="2400"/>
              <a:t>(Mexican Orange Blossom) 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endParaRPr lang="en-US" altLang="en-US" sz="2400"/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endParaRPr lang="en-US" altLang="en-US" sz="2400"/>
          </a:p>
        </p:txBody>
      </p:sp>
      <p:pic>
        <p:nvPicPr>
          <p:cNvPr id="44037" name="Picture 5" descr="6035"/>
          <p:cNvPicPr>
            <a:picLocks noChangeAspect="1" noChangeArrowheads="1"/>
          </p:cNvPicPr>
          <p:nvPr/>
        </p:nvPicPr>
        <p:blipFill>
          <a:blip r:embed="rId3"/>
          <a:srcRect l="16609" b="11295"/>
          <a:stretch>
            <a:fillRect/>
          </a:stretch>
        </p:blipFill>
        <p:spPr bwMode="auto">
          <a:xfrm>
            <a:off x="2462213" y="4065588"/>
            <a:ext cx="19018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 Box 17"/>
          <p:cNvSpPr txBox="1">
            <a:spLocks noChangeArrowheads="1"/>
          </p:cNvSpPr>
          <p:nvPr/>
        </p:nvSpPr>
        <p:spPr bwMode="auto">
          <a:xfrm>
            <a:off x="152400" y="6400800"/>
            <a:ext cx="14176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200" i="1"/>
              <a:t>Source: Monrovia </a:t>
            </a:r>
          </a:p>
        </p:txBody>
      </p:sp>
      <p:sp>
        <p:nvSpPr>
          <p:cNvPr id="44039" name="Text Box 20"/>
          <p:cNvSpPr txBox="1">
            <a:spLocks noChangeArrowheads="1"/>
          </p:cNvSpPr>
          <p:nvPr/>
        </p:nvSpPr>
        <p:spPr bwMode="auto">
          <a:xfrm>
            <a:off x="1219200" y="3733800"/>
            <a:ext cx="430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#1 </a:t>
            </a:r>
          </a:p>
        </p:txBody>
      </p:sp>
      <p:sp>
        <p:nvSpPr>
          <p:cNvPr id="44040" name="Text Box 21"/>
          <p:cNvSpPr txBox="1">
            <a:spLocks noChangeArrowheads="1"/>
          </p:cNvSpPr>
          <p:nvPr/>
        </p:nvSpPr>
        <p:spPr bwMode="auto">
          <a:xfrm>
            <a:off x="3165475" y="3741738"/>
            <a:ext cx="531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#12 </a:t>
            </a:r>
          </a:p>
        </p:txBody>
      </p:sp>
      <p:sp>
        <p:nvSpPr>
          <p:cNvPr id="44041" name="Text Box 22"/>
          <p:cNvSpPr txBox="1">
            <a:spLocks noChangeArrowheads="1"/>
          </p:cNvSpPr>
          <p:nvPr/>
        </p:nvSpPr>
        <p:spPr bwMode="auto">
          <a:xfrm>
            <a:off x="5484813" y="3711575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#26 </a:t>
            </a:r>
          </a:p>
        </p:txBody>
      </p:sp>
      <p:sp>
        <p:nvSpPr>
          <p:cNvPr id="44042" name="Text Box 23"/>
          <p:cNvSpPr txBox="1">
            <a:spLocks noChangeArrowheads="1"/>
          </p:cNvSpPr>
          <p:nvPr/>
        </p:nvSpPr>
        <p:spPr bwMode="auto">
          <a:xfrm>
            <a:off x="7575550" y="3741738"/>
            <a:ext cx="9794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 omitted</a:t>
            </a:r>
          </a:p>
        </p:txBody>
      </p:sp>
      <p:pic>
        <p:nvPicPr>
          <p:cNvPr id="44043" name="Picture 25" descr="http://cdn.monrovia.com/wp-content/uploads/plants/details/11546.jpg"/>
          <p:cNvPicPr>
            <a:picLocks noChangeAspect="1" noChangeArrowheads="1"/>
          </p:cNvPicPr>
          <p:nvPr/>
        </p:nvPicPr>
        <p:blipFill>
          <a:blip r:embed="rId4"/>
          <a:srcRect l="4582" t="17059" b="7648"/>
          <a:stretch>
            <a:fillRect/>
          </a:stretch>
        </p:blipFill>
        <p:spPr bwMode="auto">
          <a:xfrm>
            <a:off x="85725" y="4027488"/>
            <a:ext cx="20542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4" name="Picture 27" descr="http://cdn.monrovia.com/wp-content/uploads/plants/details/11548.jpg"/>
          <p:cNvPicPr>
            <a:picLocks noChangeAspect="1" noChangeArrowheads="1"/>
          </p:cNvPicPr>
          <p:nvPr/>
        </p:nvPicPr>
        <p:blipFill>
          <a:blip r:embed="rId5"/>
          <a:srcRect l="424" t="21178" r="4424" b="1176"/>
          <a:stretch>
            <a:fillRect/>
          </a:stretch>
        </p:blipFill>
        <p:spPr bwMode="auto">
          <a:xfrm>
            <a:off x="4722813" y="4048125"/>
            <a:ext cx="1970087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5" name="Picture 2" descr="http://cdn.monrovia.com/wp-content/uploads/plants/details/12939.jpg"/>
          <p:cNvPicPr>
            <a:picLocks noChangeAspect="1" noChangeArrowheads="1"/>
          </p:cNvPicPr>
          <p:nvPr/>
        </p:nvPicPr>
        <p:blipFill>
          <a:blip r:embed="rId6"/>
          <a:srcRect t="25841" r="6691"/>
          <a:stretch>
            <a:fillRect/>
          </a:stretch>
        </p:blipFill>
        <p:spPr bwMode="auto">
          <a:xfrm>
            <a:off x="7035800" y="4081463"/>
            <a:ext cx="2008188" cy="24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7C804E8-17C4-4907-949F-EE1F92023E87}" type="slidenum">
              <a:rPr lang="en-US" altLang="en-US" smtClean="0">
                <a:latin typeface="Arial" charset="0"/>
                <a:cs typeface="Arial" charset="0"/>
              </a:rPr>
              <a:pPr/>
              <a:t>17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525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tx1"/>
                </a:solidFill>
              </a:rPr>
              <a:t>Trees and Shrubs, 2 of 7</a:t>
            </a:r>
            <a:br>
              <a:rPr lang="en-US" altLang="en-US" sz="4000" b="1" smtClean="0">
                <a:solidFill>
                  <a:schemeClr val="tx1"/>
                </a:solidFill>
              </a:rPr>
            </a:br>
            <a:r>
              <a:rPr lang="en-US" altLang="en-US" sz="2400" smtClean="0">
                <a:solidFill>
                  <a:schemeClr val="tx1"/>
                </a:solidFill>
              </a:rPr>
              <a:t>for Drought-resistant Gardens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2971800"/>
          </a:xfrm>
        </p:spPr>
        <p:txBody>
          <a:bodyPr anchorCtr="1"/>
          <a:lstStyle/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381000" y="1447800"/>
            <a:ext cx="8458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Cistus x corbariensis/hybridus </a:t>
            </a:r>
            <a:r>
              <a:rPr lang="en-US" altLang="en-US" sz="2400"/>
              <a:t>(White Rock Rose), #39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Cotinus </a:t>
            </a:r>
            <a:r>
              <a:rPr lang="en-US" altLang="en-US" sz="2400"/>
              <a:t>‘Old Fashioned’ (Dwarf Smokebush), #45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Myrica californica </a:t>
            </a:r>
            <a:r>
              <a:rPr lang="en-US" altLang="en-US" sz="2400"/>
              <a:t>(Pacific Wax Myrtle), #89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Ribes sanguineum </a:t>
            </a:r>
            <a:r>
              <a:rPr lang="en-US" altLang="en-US" sz="2400"/>
              <a:t>'King Edward VII' (Flowering Currant), #108 </a:t>
            </a:r>
          </a:p>
        </p:txBody>
      </p:sp>
      <p:sp>
        <p:nvSpPr>
          <p:cNvPr id="46085" name="Text Box 17"/>
          <p:cNvSpPr txBox="1">
            <a:spLocks noChangeArrowheads="1"/>
          </p:cNvSpPr>
          <p:nvPr/>
        </p:nvSpPr>
        <p:spPr bwMode="auto">
          <a:xfrm>
            <a:off x="152400" y="6400800"/>
            <a:ext cx="14176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200" i="1"/>
              <a:t>Source: Monrovia </a:t>
            </a:r>
          </a:p>
        </p:txBody>
      </p:sp>
      <p:sp>
        <p:nvSpPr>
          <p:cNvPr id="46086" name="Text Box 20"/>
          <p:cNvSpPr txBox="1">
            <a:spLocks noChangeArrowheads="1"/>
          </p:cNvSpPr>
          <p:nvPr/>
        </p:nvSpPr>
        <p:spPr bwMode="auto">
          <a:xfrm>
            <a:off x="1219200" y="3733800"/>
            <a:ext cx="531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#39 </a:t>
            </a:r>
          </a:p>
        </p:txBody>
      </p:sp>
      <p:sp>
        <p:nvSpPr>
          <p:cNvPr id="46087" name="Text Box 21"/>
          <p:cNvSpPr txBox="1">
            <a:spLocks noChangeArrowheads="1"/>
          </p:cNvSpPr>
          <p:nvPr/>
        </p:nvSpPr>
        <p:spPr bwMode="auto">
          <a:xfrm>
            <a:off x="3300413" y="3740150"/>
            <a:ext cx="5318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#45 </a:t>
            </a:r>
          </a:p>
        </p:txBody>
      </p:sp>
      <p:sp>
        <p:nvSpPr>
          <p:cNvPr id="46088" name="Text Box 22"/>
          <p:cNvSpPr txBox="1">
            <a:spLocks noChangeArrowheads="1"/>
          </p:cNvSpPr>
          <p:nvPr/>
        </p:nvSpPr>
        <p:spPr bwMode="auto">
          <a:xfrm>
            <a:off x="5843588" y="3711575"/>
            <a:ext cx="482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#89</a:t>
            </a:r>
          </a:p>
        </p:txBody>
      </p:sp>
      <p:sp>
        <p:nvSpPr>
          <p:cNvPr id="46089" name="Text Box 23"/>
          <p:cNvSpPr txBox="1">
            <a:spLocks noChangeArrowheads="1"/>
          </p:cNvSpPr>
          <p:nvPr/>
        </p:nvSpPr>
        <p:spPr bwMode="auto">
          <a:xfrm>
            <a:off x="7805738" y="3733800"/>
            <a:ext cx="5810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#108</a:t>
            </a:r>
          </a:p>
        </p:txBody>
      </p:sp>
      <p:pic>
        <p:nvPicPr>
          <p:cNvPr id="46090" name="Picture 29" descr="Image result for cistus x hybridus corbariensis"/>
          <p:cNvPicPr>
            <a:picLocks noChangeAspect="1" noChangeArrowheads="1"/>
          </p:cNvPicPr>
          <p:nvPr/>
        </p:nvPicPr>
        <p:blipFill>
          <a:blip r:embed="rId3"/>
          <a:srcRect l="39999" t="-7182" r="-27834" b="5882"/>
          <a:stretch>
            <a:fillRect/>
          </a:stretch>
        </p:blipFill>
        <p:spPr bwMode="auto">
          <a:xfrm>
            <a:off x="158750" y="3816350"/>
            <a:ext cx="30607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31" descr="Image result for Cotinus 'Old Fashioned'"/>
          <p:cNvPicPr>
            <a:picLocks noChangeAspect="1" noChangeArrowheads="1"/>
          </p:cNvPicPr>
          <p:nvPr/>
        </p:nvPicPr>
        <p:blipFill>
          <a:blip r:embed="rId4"/>
          <a:srcRect l="6207" r="7372"/>
          <a:stretch>
            <a:fillRect/>
          </a:stretch>
        </p:blipFill>
        <p:spPr bwMode="auto">
          <a:xfrm>
            <a:off x="2484438" y="4000500"/>
            <a:ext cx="21336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2" name="Picture 33" descr="http://cdn.monrovia.com/wp-content/uploads/plants/details/8649.jpg"/>
          <p:cNvPicPr>
            <a:picLocks noChangeAspect="1" noChangeArrowheads="1"/>
          </p:cNvPicPr>
          <p:nvPr/>
        </p:nvPicPr>
        <p:blipFill>
          <a:blip r:embed="rId5"/>
          <a:srcRect l="33772" t="320" r="7124" b="-320"/>
          <a:stretch>
            <a:fillRect/>
          </a:stretch>
        </p:blipFill>
        <p:spPr bwMode="auto">
          <a:xfrm>
            <a:off x="4903788" y="3965575"/>
            <a:ext cx="21336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3" name="Picture 35" descr="http://cdn.monrovia.com/wp-content/uploads/plants/details/2828.jpg"/>
          <p:cNvPicPr>
            <a:picLocks noChangeAspect="1" noChangeArrowheads="1"/>
          </p:cNvPicPr>
          <p:nvPr/>
        </p:nvPicPr>
        <p:blipFill>
          <a:blip r:embed="rId6"/>
          <a:srcRect l="7091" t="13327" r="4413" b="9026"/>
          <a:stretch>
            <a:fillRect/>
          </a:stretch>
        </p:blipFill>
        <p:spPr bwMode="auto">
          <a:xfrm>
            <a:off x="7165975" y="3979863"/>
            <a:ext cx="1905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D8034D9-37DE-4F89-A76F-F197B9642D04}" type="slidenum">
              <a:rPr lang="en-US" altLang="en-US" smtClean="0">
                <a:latin typeface="Arial" charset="0"/>
                <a:cs typeface="Arial" charset="0"/>
              </a:rPr>
              <a:pPr/>
              <a:t>18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525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tx1"/>
                </a:solidFill>
              </a:rPr>
              <a:t>Trees and Shrubs, 3 of 7</a:t>
            </a:r>
            <a:r>
              <a:rPr lang="en-US" altLang="en-US" sz="4000" smtClean="0">
                <a:solidFill>
                  <a:schemeClr val="tx1"/>
                </a:solidFill>
              </a:rPr>
              <a:t/>
            </a:r>
            <a:br>
              <a:rPr lang="en-US" altLang="en-US" sz="4000" smtClean="0">
                <a:solidFill>
                  <a:schemeClr val="tx1"/>
                </a:solidFill>
              </a:rPr>
            </a:br>
            <a:r>
              <a:rPr lang="en-US" altLang="en-US" sz="2400" smtClean="0">
                <a:solidFill>
                  <a:schemeClr val="tx1"/>
                </a:solidFill>
              </a:rPr>
              <a:t>for Drought-resistant Gardens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2971800"/>
          </a:xfrm>
        </p:spPr>
        <p:txBody>
          <a:bodyPr anchorCtr="1"/>
          <a:lstStyle/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381000" y="1187450"/>
            <a:ext cx="8610600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Arctostaphylos uva-ursi Vancouver Jade (Kinnikinnick), #13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Camellia sasanqua </a:t>
            </a:r>
            <a:r>
              <a:rPr lang="en-US" altLang="en-US" sz="2400"/>
              <a:t>'Yuletide' (Camellia, red single- flowered), #31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Ceanothus impressus</a:t>
            </a:r>
            <a:r>
              <a:rPr lang="en-US" altLang="en-US" sz="2400"/>
              <a:t> 'Vandenberg' (California Lilac), #35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Ceanothus thyrsiflorus </a:t>
            </a:r>
            <a:r>
              <a:rPr lang="en-US" altLang="en-US" sz="2400"/>
              <a:t>'Victoria‘ (California Lilac), #36</a:t>
            </a:r>
          </a:p>
        </p:txBody>
      </p:sp>
      <p:pic>
        <p:nvPicPr>
          <p:cNvPr id="48133" name="Picture 30" descr="Ceanothus impressus 'Vandenberg'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6138" y="3959225"/>
            <a:ext cx="1897062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 Box 31"/>
          <p:cNvSpPr txBox="1">
            <a:spLocks noChangeArrowheads="1"/>
          </p:cNvSpPr>
          <p:nvPr/>
        </p:nvSpPr>
        <p:spPr bwMode="auto">
          <a:xfrm>
            <a:off x="152400" y="6400800"/>
            <a:ext cx="20002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200" i="1"/>
              <a:t>Source: Blooming Nursery </a:t>
            </a:r>
          </a:p>
        </p:txBody>
      </p:sp>
      <p:sp>
        <p:nvSpPr>
          <p:cNvPr id="48135" name="Text Box 34"/>
          <p:cNvSpPr txBox="1">
            <a:spLocks noChangeArrowheads="1"/>
          </p:cNvSpPr>
          <p:nvPr/>
        </p:nvSpPr>
        <p:spPr bwMode="auto">
          <a:xfrm>
            <a:off x="885825" y="3598863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#13 </a:t>
            </a:r>
          </a:p>
        </p:txBody>
      </p:sp>
      <p:sp>
        <p:nvSpPr>
          <p:cNvPr id="48136" name="Text Box 35"/>
          <p:cNvSpPr txBox="1">
            <a:spLocks noChangeArrowheads="1"/>
          </p:cNvSpPr>
          <p:nvPr/>
        </p:nvSpPr>
        <p:spPr bwMode="auto">
          <a:xfrm>
            <a:off x="3429000" y="3581400"/>
            <a:ext cx="531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#31 </a:t>
            </a:r>
          </a:p>
        </p:txBody>
      </p:sp>
      <p:sp>
        <p:nvSpPr>
          <p:cNvPr id="48137" name="Text Box 36"/>
          <p:cNvSpPr txBox="1">
            <a:spLocks noChangeArrowheads="1"/>
          </p:cNvSpPr>
          <p:nvPr/>
        </p:nvSpPr>
        <p:spPr bwMode="auto">
          <a:xfrm>
            <a:off x="5334000" y="3581400"/>
            <a:ext cx="531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#35 </a:t>
            </a:r>
          </a:p>
        </p:txBody>
      </p:sp>
      <p:sp>
        <p:nvSpPr>
          <p:cNvPr id="48138" name="Text Box 37"/>
          <p:cNvSpPr txBox="1">
            <a:spLocks noChangeArrowheads="1"/>
          </p:cNvSpPr>
          <p:nvPr/>
        </p:nvSpPr>
        <p:spPr bwMode="auto">
          <a:xfrm>
            <a:off x="7578725" y="3576638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#36 </a:t>
            </a:r>
          </a:p>
        </p:txBody>
      </p:sp>
      <p:pic>
        <p:nvPicPr>
          <p:cNvPr id="48139" name="Picture 41" descr="Image result for camellia sasanqua 'yuletide'"/>
          <p:cNvPicPr>
            <a:picLocks noChangeAspect="1" noChangeArrowheads="1"/>
          </p:cNvPicPr>
          <p:nvPr/>
        </p:nvPicPr>
        <p:blipFill>
          <a:blip r:embed="rId4"/>
          <a:srcRect l="20311"/>
          <a:stretch>
            <a:fillRect/>
          </a:stretch>
        </p:blipFill>
        <p:spPr bwMode="auto">
          <a:xfrm>
            <a:off x="2359025" y="3906838"/>
            <a:ext cx="2027238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0" name="Picture 43" descr="Ceanothus 'Victoria'"/>
          <p:cNvPicPr>
            <a:picLocks noChangeAspect="1" noChangeArrowheads="1"/>
          </p:cNvPicPr>
          <p:nvPr/>
        </p:nvPicPr>
        <p:blipFill>
          <a:blip r:embed="rId5"/>
          <a:srcRect b="8128"/>
          <a:stretch>
            <a:fillRect/>
          </a:stretch>
        </p:blipFill>
        <p:spPr bwMode="auto">
          <a:xfrm>
            <a:off x="6848475" y="3922713"/>
            <a:ext cx="2066925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1" name="Picture 28" descr="Arctostaphylos uva-ursi Vancouver Jad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4000" y="3886200"/>
            <a:ext cx="1803400" cy="252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83BAE00-E95F-432A-BE1A-972E6EC837B9}" type="slidenum">
              <a:rPr lang="en-US" altLang="en-US" smtClean="0">
                <a:latin typeface="Arial" charset="0"/>
                <a:cs typeface="Arial" charset="0"/>
              </a:rPr>
              <a:pPr/>
              <a:t>19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525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tx1"/>
                </a:solidFill>
              </a:rPr>
              <a:t>Trees and Shrubs, 4 of 7</a:t>
            </a:r>
            <a:r>
              <a:rPr lang="en-US" altLang="en-US" sz="4000" smtClean="0">
                <a:solidFill>
                  <a:schemeClr val="tx1"/>
                </a:solidFill>
              </a:rPr>
              <a:t/>
            </a:r>
            <a:br>
              <a:rPr lang="en-US" altLang="en-US" sz="4000" smtClean="0">
                <a:solidFill>
                  <a:schemeClr val="tx1"/>
                </a:solidFill>
              </a:rPr>
            </a:br>
            <a:r>
              <a:rPr lang="en-US" altLang="en-US" sz="2400" smtClean="0">
                <a:solidFill>
                  <a:schemeClr val="tx1"/>
                </a:solidFill>
              </a:rPr>
              <a:t>for Drought-resistant Gardens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2971800"/>
          </a:xfrm>
        </p:spPr>
        <p:txBody>
          <a:bodyPr anchorCtr="1"/>
          <a:lstStyle/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381000" y="1187450"/>
            <a:ext cx="8534400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Caryopteris x clandonensis 'Dark Knight' (Bluebeard), #34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Elaeagnus x ebbingei </a:t>
            </a:r>
            <a:r>
              <a:rPr lang="en-US" altLang="en-US" sz="2400"/>
              <a:t>'Gilt Edge' (Golden Variegated Silverberry), #54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Gardenia jasminoides 'Summer Snow' (Gardenia)</a:t>
            </a:r>
            <a:r>
              <a:rPr lang="en-US" altLang="en-US" sz="2400"/>
              <a:t>, #64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Grevillea victoriae </a:t>
            </a:r>
            <a:r>
              <a:rPr lang="en-US" altLang="en-US" sz="2400"/>
              <a:t>'Marshall Olbrich' (Royal Grevillea), #68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endParaRPr lang="en-US" altLang="en-US" sz="2400"/>
          </a:p>
        </p:txBody>
      </p:sp>
      <p:sp>
        <p:nvSpPr>
          <p:cNvPr id="50181" name="Text Box 31"/>
          <p:cNvSpPr txBox="1">
            <a:spLocks noChangeArrowheads="1"/>
          </p:cNvSpPr>
          <p:nvPr/>
        </p:nvSpPr>
        <p:spPr bwMode="auto">
          <a:xfrm>
            <a:off x="152400" y="6400800"/>
            <a:ext cx="1387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200" i="1"/>
              <a:t>Source: Monrovia</a:t>
            </a:r>
          </a:p>
        </p:txBody>
      </p:sp>
      <p:sp>
        <p:nvSpPr>
          <p:cNvPr id="50182" name="Text Box 34"/>
          <p:cNvSpPr txBox="1">
            <a:spLocks noChangeArrowheads="1"/>
          </p:cNvSpPr>
          <p:nvPr/>
        </p:nvSpPr>
        <p:spPr bwMode="auto">
          <a:xfrm>
            <a:off x="885825" y="3598863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#34 </a:t>
            </a:r>
          </a:p>
        </p:txBody>
      </p:sp>
      <p:sp>
        <p:nvSpPr>
          <p:cNvPr id="50183" name="Text Box 35"/>
          <p:cNvSpPr txBox="1">
            <a:spLocks noChangeArrowheads="1"/>
          </p:cNvSpPr>
          <p:nvPr/>
        </p:nvSpPr>
        <p:spPr bwMode="auto">
          <a:xfrm>
            <a:off x="3429000" y="3581400"/>
            <a:ext cx="531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#54 </a:t>
            </a:r>
          </a:p>
        </p:txBody>
      </p:sp>
      <p:sp>
        <p:nvSpPr>
          <p:cNvPr id="50184" name="Text Box 36"/>
          <p:cNvSpPr txBox="1">
            <a:spLocks noChangeArrowheads="1"/>
          </p:cNvSpPr>
          <p:nvPr/>
        </p:nvSpPr>
        <p:spPr bwMode="auto">
          <a:xfrm>
            <a:off x="5334000" y="3581400"/>
            <a:ext cx="531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#64 </a:t>
            </a:r>
          </a:p>
        </p:txBody>
      </p:sp>
      <p:sp>
        <p:nvSpPr>
          <p:cNvPr id="50185" name="Text Box 37"/>
          <p:cNvSpPr txBox="1">
            <a:spLocks noChangeArrowheads="1"/>
          </p:cNvSpPr>
          <p:nvPr/>
        </p:nvSpPr>
        <p:spPr bwMode="auto">
          <a:xfrm>
            <a:off x="7578725" y="3576638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#68 </a:t>
            </a:r>
          </a:p>
        </p:txBody>
      </p:sp>
      <p:pic>
        <p:nvPicPr>
          <p:cNvPr id="50186" name="Picture 45" descr="http://cdn.monrovia.com/wp-content/uploads/plants/details/4031.jpg"/>
          <p:cNvPicPr>
            <a:picLocks noChangeAspect="1" noChangeArrowheads="1"/>
          </p:cNvPicPr>
          <p:nvPr/>
        </p:nvPicPr>
        <p:blipFill>
          <a:blip r:embed="rId3"/>
          <a:srcRect l="10913" t="16884" r="9087" b="7059"/>
          <a:stretch>
            <a:fillRect/>
          </a:stretch>
        </p:blipFill>
        <p:spPr bwMode="auto">
          <a:xfrm>
            <a:off x="2368550" y="3906838"/>
            <a:ext cx="20701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7" name="Picture 47" descr="http://cdn.monrovia.com/wp-content/uploads/plants/details/11226.jpg"/>
          <p:cNvPicPr>
            <a:picLocks noChangeAspect="1" noChangeArrowheads="1"/>
          </p:cNvPicPr>
          <p:nvPr/>
        </p:nvPicPr>
        <p:blipFill>
          <a:blip r:embed="rId4"/>
          <a:srcRect l="7320" t="7474" b="10175"/>
          <a:stretch>
            <a:fillRect/>
          </a:stretch>
        </p:blipFill>
        <p:spPr bwMode="auto">
          <a:xfrm>
            <a:off x="207963" y="3898900"/>
            <a:ext cx="1916112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8" name="Picture 4" descr="Related image"/>
          <p:cNvPicPr>
            <a:picLocks noChangeAspect="1" noChangeArrowheads="1"/>
          </p:cNvPicPr>
          <p:nvPr/>
        </p:nvPicPr>
        <p:blipFill>
          <a:blip r:embed="rId5"/>
          <a:srcRect l="12479" r="12000"/>
          <a:stretch>
            <a:fillRect/>
          </a:stretch>
        </p:blipFill>
        <p:spPr bwMode="auto">
          <a:xfrm>
            <a:off x="6991350" y="3919538"/>
            <a:ext cx="209708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9" name="Picture 2" descr="http://cdn.monrovia.com/wp-content/uploads/plants/details/9164.jpg"/>
          <p:cNvPicPr>
            <a:picLocks noChangeAspect="1" noChangeArrowheads="1"/>
          </p:cNvPicPr>
          <p:nvPr/>
        </p:nvPicPr>
        <p:blipFill>
          <a:blip r:embed="rId6"/>
          <a:srcRect t="9680" b="7968"/>
          <a:stretch>
            <a:fillRect/>
          </a:stretch>
        </p:blipFill>
        <p:spPr bwMode="auto">
          <a:xfrm>
            <a:off x="4648200" y="3933825"/>
            <a:ext cx="2049463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15300" y="6248400"/>
            <a:ext cx="8382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AE4760A2-F7C7-4AE8-B6A1-91F7C20634EC}" type="slidenum">
              <a:rPr lang="en-US" altLang="en-US" smtClean="0">
                <a:latin typeface="Arial" charset="0"/>
                <a:cs typeface="Arial" charset="0"/>
              </a:rPr>
              <a:pPr/>
              <a:t>2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0"/>
            <a:ext cx="7467600" cy="1524000"/>
          </a:xfrm>
        </p:spPr>
        <p:txBody>
          <a:bodyPr anchor="ctr"/>
          <a:lstStyle/>
          <a:p>
            <a:pPr eaLnBrk="1" hangingPunct="1"/>
            <a:r>
              <a:rPr lang="en-US" altLang="en-US" sz="4000" b="1" smtClean="0">
                <a:solidFill>
                  <a:schemeClr val="tx1"/>
                </a:solidFill>
              </a:rPr>
              <a:t>About Azusa</a:t>
            </a:r>
          </a:p>
        </p:txBody>
      </p:sp>
      <p:sp>
        <p:nvSpPr>
          <p:cNvPr id="623619" name="Rectangle 3"/>
          <p:cNvSpPr>
            <a:spLocks noChangeArrowheads="1"/>
          </p:cNvSpPr>
          <p:nvPr/>
        </p:nvSpPr>
        <p:spPr bwMode="auto">
          <a:xfrm>
            <a:off x="1828800" y="3962400"/>
            <a:ext cx="5943600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altLang="en-US" sz="240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276600" y="1828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CC0000"/>
                </a:solidFill>
              </a:rPr>
              <a:t> 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609600" y="1570038"/>
            <a:ext cx="5867400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5000"/>
              </a:spcBef>
              <a:buFontTx/>
              <a:buChar char="•"/>
            </a:pPr>
            <a:r>
              <a:rPr lang="en-US" altLang="en-US" sz="2800"/>
              <a:t>A garden center</a:t>
            </a:r>
          </a:p>
          <a:p>
            <a:pPr marL="342900" indent="-342900" eaLnBrk="0" hangingPunct="0">
              <a:spcBef>
                <a:spcPct val="25000"/>
              </a:spcBef>
              <a:buFontTx/>
              <a:buChar char="•"/>
            </a:pPr>
            <a:r>
              <a:rPr lang="en-US" altLang="en-US" sz="2800"/>
              <a:t>A landscape designer/builder</a:t>
            </a:r>
          </a:p>
        </p:txBody>
      </p:sp>
      <p:pic>
        <p:nvPicPr>
          <p:cNvPr id="1741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7390" y="3143865"/>
            <a:ext cx="4757737" cy="316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4950" y="1243013"/>
            <a:ext cx="19494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1"/>
          <p:cNvPicPr>
            <a:picLocks noChangeAspect="1"/>
          </p:cNvPicPr>
          <p:nvPr/>
        </p:nvPicPr>
        <p:blipFill>
          <a:blip r:embed="rId5"/>
          <a:srcRect t="12738" r="700" b="12924"/>
          <a:stretch>
            <a:fillRect/>
          </a:stretch>
        </p:blipFill>
        <p:spPr bwMode="auto">
          <a:xfrm>
            <a:off x="-68109" y="3124200"/>
            <a:ext cx="4268788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TextBox 5"/>
          <p:cNvSpPr txBox="1">
            <a:spLocks noChangeArrowheads="1"/>
          </p:cNvSpPr>
          <p:nvPr/>
        </p:nvSpPr>
        <p:spPr bwMode="auto">
          <a:xfrm>
            <a:off x="6526213" y="3141407"/>
            <a:ext cx="2008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chemeClr val="tx1"/>
              </a:buClr>
              <a:buSzPts val="2800"/>
            </a:pPr>
            <a:r>
              <a:rPr lang="en-US" altLang="en-US" sz="2000" dirty="0">
                <a:latin typeface="Calibri" pitchFamily="34" charset="0"/>
              </a:rPr>
              <a:t>Inspiration</a:t>
            </a:r>
          </a:p>
          <a:p>
            <a:pPr algn="ctr">
              <a:buClr>
                <a:schemeClr val="tx1"/>
              </a:buClr>
              <a:buSzPts val="2800"/>
            </a:pPr>
            <a:r>
              <a:rPr lang="en-US" altLang="en-US" sz="2000" dirty="0">
                <a:latin typeface="Calibri" pitchFamily="34" charset="0"/>
              </a:rPr>
              <a:t>Beauty</a:t>
            </a:r>
          </a:p>
          <a:p>
            <a:pPr algn="ctr">
              <a:buClr>
                <a:schemeClr val="tx1"/>
              </a:buClr>
              <a:buSzPts val="2800"/>
            </a:pPr>
            <a:r>
              <a:rPr lang="en-US" altLang="en-US" sz="2000" dirty="0">
                <a:latin typeface="Calibri" pitchFamily="34" charset="0"/>
              </a:rPr>
              <a:t>Education</a:t>
            </a:r>
            <a:endParaRPr lang="en-US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FC06E82-79BC-4D43-B09C-48D38F1E07AB}" type="slidenum">
              <a:rPr lang="en-US" altLang="en-US" smtClean="0">
                <a:latin typeface="Arial" charset="0"/>
                <a:cs typeface="Arial" charset="0"/>
              </a:rPr>
              <a:pPr/>
              <a:t>20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525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tx1"/>
                </a:solidFill>
              </a:rPr>
              <a:t>Trees and Shrubs, 5 of 7</a:t>
            </a:r>
            <a:r>
              <a:rPr lang="en-US" altLang="en-US" sz="4000" smtClean="0">
                <a:solidFill>
                  <a:schemeClr val="tx1"/>
                </a:solidFill>
              </a:rPr>
              <a:t/>
            </a:r>
            <a:br>
              <a:rPr lang="en-US" altLang="en-US" sz="4000" smtClean="0">
                <a:solidFill>
                  <a:schemeClr val="tx1"/>
                </a:solidFill>
              </a:rPr>
            </a:br>
            <a:r>
              <a:rPr lang="en-US" altLang="en-US" sz="2400" smtClean="0">
                <a:solidFill>
                  <a:schemeClr val="tx1"/>
                </a:solidFill>
              </a:rPr>
              <a:t>for Drought-resistant Gardens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30500" y="6126163"/>
            <a:ext cx="8229600" cy="2971800"/>
          </a:xfrm>
        </p:spPr>
        <p:txBody>
          <a:bodyPr anchorCtr="1"/>
          <a:lstStyle/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381000" y="1495425"/>
            <a:ext cx="8534400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Juniperus horizontalis </a:t>
            </a:r>
            <a:r>
              <a:rPr lang="en-US" altLang="en-US" sz="2400"/>
              <a:t>'Blue Chip' (Blue Chip Juniper), #76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Lavandula angustifolia </a:t>
            </a:r>
            <a:r>
              <a:rPr lang="en-US" altLang="en-US" sz="2400"/>
              <a:t>'Hidcote' (English Lavender), #78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Lonicera pileata </a:t>
            </a:r>
            <a:r>
              <a:rPr lang="en-US" altLang="en-US" sz="2400"/>
              <a:t>(Privet Honeysuckle), #84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Mahonia aquifolium </a:t>
            </a:r>
            <a:r>
              <a:rPr lang="en-US" altLang="en-US" sz="2400"/>
              <a:t>(Oregon Grape), #86</a:t>
            </a:r>
          </a:p>
        </p:txBody>
      </p:sp>
      <p:sp>
        <p:nvSpPr>
          <p:cNvPr id="52229" name="Text Box 31"/>
          <p:cNvSpPr txBox="1">
            <a:spLocks noChangeArrowheads="1"/>
          </p:cNvSpPr>
          <p:nvPr/>
        </p:nvSpPr>
        <p:spPr bwMode="auto">
          <a:xfrm>
            <a:off x="152400" y="6400800"/>
            <a:ext cx="1387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200" i="1"/>
              <a:t>Source: Monrovia</a:t>
            </a:r>
          </a:p>
        </p:txBody>
      </p:sp>
      <p:sp>
        <p:nvSpPr>
          <p:cNvPr id="52230" name="Text Box 34"/>
          <p:cNvSpPr txBox="1">
            <a:spLocks noChangeArrowheads="1"/>
          </p:cNvSpPr>
          <p:nvPr/>
        </p:nvSpPr>
        <p:spPr bwMode="auto">
          <a:xfrm>
            <a:off x="885825" y="3598863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#76 </a:t>
            </a:r>
          </a:p>
        </p:txBody>
      </p:sp>
      <p:sp>
        <p:nvSpPr>
          <p:cNvPr id="52231" name="Text Box 35"/>
          <p:cNvSpPr txBox="1">
            <a:spLocks noChangeArrowheads="1"/>
          </p:cNvSpPr>
          <p:nvPr/>
        </p:nvSpPr>
        <p:spPr bwMode="auto">
          <a:xfrm>
            <a:off x="3429000" y="3581400"/>
            <a:ext cx="531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#78 </a:t>
            </a:r>
          </a:p>
        </p:txBody>
      </p:sp>
      <p:sp>
        <p:nvSpPr>
          <p:cNvPr id="52232" name="Text Box 36"/>
          <p:cNvSpPr txBox="1">
            <a:spLocks noChangeArrowheads="1"/>
          </p:cNvSpPr>
          <p:nvPr/>
        </p:nvSpPr>
        <p:spPr bwMode="auto">
          <a:xfrm>
            <a:off x="5334000" y="3581400"/>
            <a:ext cx="531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#84 </a:t>
            </a:r>
          </a:p>
        </p:txBody>
      </p:sp>
      <p:sp>
        <p:nvSpPr>
          <p:cNvPr id="52233" name="Text Box 37"/>
          <p:cNvSpPr txBox="1">
            <a:spLocks noChangeArrowheads="1"/>
          </p:cNvSpPr>
          <p:nvPr/>
        </p:nvSpPr>
        <p:spPr bwMode="auto">
          <a:xfrm>
            <a:off x="7578725" y="3576638"/>
            <a:ext cx="482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#86</a:t>
            </a:r>
          </a:p>
        </p:txBody>
      </p:sp>
      <p:pic>
        <p:nvPicPr>
          <p:cNvPr id="52234" name="Picture 6" descr="http://cdn.monrovia.com/wp-content/uploads/plants/details/1883.jpg"/>
          <p:cNvPicPr>
            <a:picLocks noChangeAspect="1" noChangeArrowheads="1"/>
          </p:cNvPicPr>
          <p:nvPr/>
        </p:nvPicPr>
        <p:blipFill>
          <a:blip r:embed="rId3"/>
          <a:srcRect l="13670" t="26352" r="13602" b="7767"/>
          <a:stretch>
            <a:fillRect/>
          </a:stretch>
        </p:blipFill>
        <p:spPr bwMode="auto">
          <a:xfrm>
            <a:off x="152400" y="3937000"/>
            <a:ext cx="21336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5" name="Picture 8" descr="http://cdn.monrovia.com/wp-content/uploads/plants/details/10465.jpg"/>
          <p:cNvPicPr>
            <a:picLocks noChangeAspect="1" noChangeArrowheads="1"/>
          </p:cNvPicPr>
          <p:nvPr/>
        </p:nvPicPr>
        <p:blipFill>
          <a:blip r:embed="rId4"/>
          <a:srcRect b="17647"/>
          <a:stretch>
            <a:fillRect/>
          </a:stretch>
        </p:blipFill>
        <p:spPr bwMode="auto">
          <a:xfrm>
            <a:off x="2493963" y="3929063"/>
            <a:ext cx="2035175" cy="252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6" name="Picture 16" descr="Image result for Lonicera pileata (Privet Honeysuckle)"/>
          <p:cNvPicPr>
            <a:picLocks noChangeAspect="1" noChangeArrowheads="1"/>
          </p:cNvPicPr>
          <p:nvPr/>
        </p:nvPicPr>
        <p:blipFill>
          <a:blip r:embed="rId5"/>
          <a:srcRect l="24074" t="2109" r="9053" b="-2109"/>
          <a:stretch>
            <a:fillRect/>
          </a:stretch>
        </p:blipFill>
        <p:spPr bwMode="auto">
          <a:xfrm>
            <a:off x="4730750" y="3897313"/>
            <a:ext cx="2039938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7" name="Picture 18" descr="http://cdn.monrovia.com/wp-content/uploads/plants/details/2139.jpg"/>
          <p:cNvPicPr>
            <a:picLocks noChangeAspect="1" noChangeArrowheads="1"/>
          </p:cNvPicPr>
          <p:nvPr/>
        </p:nvPicPr>
        <p:blipFill>
          <a:blip r:embed="rId6"/>
          <a:srcRect t="7214" r="1770" b="8080"/>
          <a:stretch>
            <a:fillRect/>
          </a:stretch>
        </p:blipFill>
        <p:spPr bwMode="auto">
          <a:xfrm>
            <a:off x="6967538" y="3871913"/>
            <a:ext cx="2024062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4FB23A8-CDCB-4D6C-844E-133881E18808}" type="slidenum">
              <a:rPr lang="en-US" altLang="en-US" smtClean="0">
                <a:latin typeface="Arial" charset="0"/>
                <a:cs typeface="Arial" charset="0"/>
              </a:rPr>
              <a:pPr/>
              <a:t>21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525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tx1"/>
                </a:solidFill>
              </a:rPr>
              <a:t>Trees and Shrubs, 6 of 7</a:t>
            </a:r>
            <a:r>
              <a:rPr lang="en-US" altLang="en-US" sz="4000" smtClean="0">
                <a:solidFill>
                  <a:schemeClr val="tx1"/>
                </a:solidFill>
              </a:rPr>
              <a:t/>
            </a:r>
            <a:br>
              <a:rPr lang="en-US" altLang="en-US" sz="4000" smtClean="0">
                <a:solidFill>
                  <a:schemeClr val="tx1"/>
                </a:solidFill>
              </a:rPr>
            </a:br>
            <a:r>
              <a:rPr lang="en-US" altLang="en-US" sz="2400" smtClean="0">
                <a:solidFill>
                  <a:schemeClr val="tx1"/>
                </a:solidFill>
              </a:rPr>
              <a:t>for Drought-resistant Gardens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2971800"/>
          </a:xfrm>
        </p:spPr>
        <p:txBody>
          <a:bodyPr anchorCtr="1"/>
          <a:lstStyle/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457200" y="1600200"/>
            <a:ext cx="8534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Nandina domestica </a:t>
            </a:r>
            <a:r>
              <a:rPr lang="en-US" altLang="en-US" sz="2400"/>
              <a:t>(Heavenly Bamboo), #90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Philadelphus microphyllus </a:t>
            </a:r>
            <a:r>
              <a:rPr lang="en-US" altLang="en-US" sz="2400"/>
              <a:t>(Little Leaf Mock Orange), #99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Pinus mugo </a:t>
            </a:r>
            <a:r>
              <a:rPr lang="en-US" altLang="en-US" sz="2400"/>
              <a:t>'Slowmound' (Dwarf Mugo Pine), #104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Potentilla fruticosa </a:t>
            </a:r>
            <a:r>
              <a:rPr lang="en-US" altLang="en-US" sz="2400"/>
              <a:t>'Goldfinger' (Goldfinger Potentilla), #106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endParaRPr lang="en-US" altLang="en-US" sz="2400"/>
          </a:p>
        </p:txBody>
      </p:sp>
      <p:sp>
        <p:nvSpPr>
          <p:cNvPr id="54277" name="Text Box 31"/>
          <p:cNvSpPr txBox="1">
            <a:spLocks noChangeArrowheads="1"/>
          </p:cNvSpPr>
          <p:nvPr/>
        </p:nvSpPr>
        <p:spPr bwMode="auto">
          <a:xfrm>
            <a:off x="152400" y="6400800"/>
            <a:ext cx="1387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200" i="1"/>
              <a:t>Source: Monrovia</a:t>
            </a:r>
          </a:p>
        </p:txBody>
      </p:sp>
      <p:sp>
        <p:nvSpPr>
          <p:cNvPr id="54278" name="Text Box 34"/>
          <p:cNvSpPr txBox="1">
            <a:spLocks noChangeArrowheads="1"/>
          </p:cNvSpPr>
          <p:nvPr/>
        </p:nvSpPr>
        <p:spPr bwMode="auto">
          <a:xfrm>
            <a:off x="885825" y="3598863"/>
            <a:ext cx="482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#90</a:t>
            </a:r>
          </a:p>
        </p:txBody>
      </p:sp>
      <p:sp>
        <p:nvSpPr>
          <p:cNvPr id="54279" name="Text Box 35"/>
          <p:cNvSpPr txBox="1">
            <a:spLocks noChangeArrowheads="1"/>
          </p:cNvSpPr>
          <p:nvPr/>
        </p:nvSpPr>
        <p:spPr bwMode="auto">
          <a:xfrm>
            <a:off x="3429000" y="3581400"/>
            <a:ext cx="482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#99</a:t>
            </a:r>
          </a:p>
        </p:txBody>
      </p:sp>
      <p:sp>
        <p:nvSpPr>
          <p:cNvPr id="54280" name="Text Box 36"/>
          <p:cNvSpPr txBox="1">
            <a:spLocks noChangeArrowheads="1"/>
          </p:cNvSpPr>
          <p:nvPr/>
        </p:nvSpPr>
        <p:spPr bwMode="auto">
          <a:xfrm>
            <a:off x="5334000" y="3581400"/>
            <a:ext cx="582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#104</a:t>
            </a:r>
          </a:p>
        </p:txBody>
      </p:sp>
      <p:sp>
        <p:nvSpPr>
          <p:cNvPr id="54281" name="Text Box 37"/>
          <p:cNvSpPr txBox="1">
            <a:spLocks noChangeArrowheads="1"/>
          </p:cNvSpPr>
          <p:nvPr/>
        </p:nvSpPr>
        <p:spPr bwMode="auto">
          <a:xfrm>
            <a:off x="7727950" y="3598863"/>
            <a:ext cx="631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#106 </a:t>
            </a:r>
          </a:p>
        </p:txBody>
      </p:sp>
      <p:pic>
        <p:nvPicPr>
          <p:cNvPr id="54282" name="Picture 2" descr="http://cdn.monrovia.com/wp-content/uploads/plants/details/9610.jpg"/>
          <p:cNvPicPr>
            <a:picLocks noChangeAspect="1" noChangeArrowheads="1"/>
          </p:cNvPicPr>
          <p:nvPr/>
        </p:nvPicPr>
        <p:blipFill>
          <a:blip r:embed="rId3"/>
          <a:srcRect l="7079" t="9412" r="-2245" b="8235"/>
          <a:stretch>
            <a:fillRect/>
          </a:stretch>
        </p:blipFill>
        <p:spPr bwMode="auto">
          <a:xfrm>
            <a:off x="134938" y="3852863"/>
            <a:ext cx="19875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3" name="Picture 6" descr="Image result for philadelphus microphyllus littleleaf mock orange"/>
          <p:cNvPicPr>
            <a:picLocks noChangeAspect="1" noChangeArrowheads="1"/>
          </p:cNvPicPr>
          <p:nvPr/>
        </p:nvPicPr>
        <p:blipFill>
          <a:blip r:embed="rId4"/>
          <a:srcRect l="15010"/>
          <a:stretch>
            <a:fillRect/>
          </a:stretch>
        </p:blipFill>
        <p:spPr bwMode="auto">
          <a:xfrm>
            <a:off x="2343150" y="3889375"/>
            <a:ext cx="21717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4" name="Picture 8" descr="Image result for Pinus mugo 'Slowmound' (Dwarf Mugo Pine)"/>
          <p:cNvPicPr>
            <a:picLocks noChangeAspect="1" noChangeArrowheads="1"/>
          </p:cNvPicPr>
          <p:nvPr/>
        </p:nvPicPr>
        <p:blipFill>
          <a:blip r:embed="rId5"/>
          <a:srcRect l="8333" r="8334"/>
          <a:stretch>
            <a:fillRect/>
          </a:stretch>
        </p:blipFill>
        <p:spPr bwMode="auto">
          <a:xfrm>
            <a:off x="4752975" y="3884613"/>
            <a:ext cx="2168525" cy="260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5" name="Picture 10" descr="http://cdn.monrovia.com/wp-content/uploads/plants/details/2389.jpg"/>
          <p:cNvPicPr>
            <a:picLocks noChangeAspect="1" noChangeArrowheads="1"/>
          </p:cNvPicPr>
          <p:nvPr/>
        </p:nvPicPr>
        <p:blipFill>
          <a:blip r:embed="rId6"/>
          <a:srcRect l="8931" t="5190" r="4916" b="10104"/>
          <a:stretch>
            <a:fillRect/>
          </a:stretch>
        </p:blipFill>
        <p:spPr bwMode="auto">
          <a:xfrm>
            <a:off x="7069138" y="3903663"/>
            <a:ext cx="2046287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C3ABC3B-4ADA-4620-A253-2119A5213C96}" type="slidenum">
              <a:rPr lang="en-US" altLang="en-US" smtClean="0">
                <a:latin typeface="Arial" charset="0"/>
                <a:cs typeface="Arial" charset="0"/>
              </a:rPr>
              <a:pPr/>
              <a:t>22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525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tx1"/>
                </a:solidFill>
              </a:rPr>
              <a:t>Trees and Shrubs, 7 of 7</a:t>
            </a:r>
            <a:r>
              <a:rPr lang="en-US" altLang="en-US" sz="4000" smtClean="0">
                <a:solidFill>
                  <a:schemeClr val="tx1"/>
                </a:solidFill>
              </a:rPr>
              <a:t/>
            </a:r>
            <a:br>
              <a:rPr lang="en-US" altLang="en-US" sz="4000" smtClean="0">
                <a:solidFill>
                  <a:schemeClr val="tx1"/>
                </a:solidFill>
              </a:rPr>
            </a:br>
            <a:r>
              <a:rPr lang="en-US" altLang="en-US" sz="2400" smtClean="0">
                <a:solidFill>
                  <a:schemeClr val="tx1"/>
                </a:solidFill>
              </a:rPr>
              <a:t>for Drought-resistant Gardens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2971800"/>
          </a:xfrm>
        </p:spPr>
        <p:txBody>
          <a:bodyPr anchorCtr="1"/>
          <a:lstStyle/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495300" y="1465263"/>
            <a:ext cx="8610600" cy="211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Rhus aromatica </a:t>
            </a:r>
            <a:r>
              <a:rPr lang="en-US" altLang="en-US" sz="2400"/>
              <a:t>'Gro-Low' (Gro-Low Fragrant Sumac), #107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Rosmarinus officinalis </a:t>
            </a:r>
            <a:r>
              <a:rPr lang="en-US" altLang="en-US" sz="2400"/>
              <a:t>'Barbecuie' (Rosemary), #110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Sarcococca ruscifolia </a:t>
            </a:r>
            <a:r>
              <a:rPr lang="en-US" altLang="en-US" sz="2400"/>
              <a:t>(Sweet Box), #118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/>
              <a:t>Vaccinium ovatum 'Scarlet Ovation' (Evergreen Huckleberry), #137</a:t>
            </a:r>
          </a:p>
        </p:txBody>
      </p:sp>
      <p:sp>
        <p:nvSpPr>
          <p:cNvPr id="56325" name="Text Box 17"/>
          <p:cNvSpPr txBox="1">
            <a:spLocks noChangeArrowheads="1"/>
          </p:cNvSpPr>
          <p:nvPr/>
        </p:nvSpPr>
        <p:spPr bwMode="auto">
          <a:xfrm>
            <a:off x="152400" y="6400800"/>
            <a:ext cx="14176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200" i="1"/>
              <a:t>Source: Monrovia </a:t>
            </a:r>
          </a:p>
        </p:txBody>
      </p:sp>
      <p:sp>
        <p:nvSpPr>
          <p:cNvPr id="56326" name="Text Box 20"/>
          <p:cNvSpPr txBox="1">
            <a:spLocks noChangeArrowheads="1"/>
          </p:cNvSpPr>
          <p:nvPr/>
        </p:nvSpPr>
        <p:spPr bwMode="auto">
          <a:xfrm>
            <a:off x="1219200" y="3733800"/>
            <a:ext cx="631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#107 </a:t>
            </a:r>
          </a:p>
        </p:txBody>
      </p:sp>
      <p:sp>
        <p:nvSpPr>
          <p:cNvPr id="56327" name="Text Box 21"/>
          <p:cNvSpPr txBox="1">
            <a:spLocks noChangeArrowheads="1"/>
          </p:cNvSpPr>
          <p:nvPr/>
        </p:nvSpPr>
        <p:spPr bwMode="auto">
          <a:xfrm>
            <a:off x="3046413" y="3751263"/>
            <a:ext cx="6223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#110 </a:t>
            </a:r>
          </a:p>
        </p:txBody>
      </p:sp>
      <p:sp>
        <p:nvSpPr>
          <p:cNvPr id="56328" name="Text Box 22"/>
          <p:cNvSpPr txBox="1">
            <a:spLocks noChangeArrowheads="1"/>
          </p:cNvSpPr>
          <p:nvPr/>
        </p:nvSpPr>
        <p:spPr bwMode="auto">
          <a:xfrm>
            <a:off x="5257800" y="3733800"/>
            <a:ext cx="6223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#118 </a:t>
            </a:r>
          </a:p>
        </p:txBody>
      </p:sp>
      <p:sp>
        <p:nvSpPr>
          <p:cNvPr id="56329" name="Text Box 23"/>
          <p:cNvSpPr txBox="1">
            <a:spLocks noChangeArrowheads="1"/>
          </p:cNvSpPr>
          <p:nvPr/>
        </p:nvSpPr>
        <p:spPr bwMode="auto">
          <a:xfrm>
            <a:off x="7467600" y="3733800"/>
            <a:ext cx="631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#137 </a:t>
            </a:r>
          </a:p>
        </p:txBody>
      </p:sp>
      <p:pic>
        <p:nvPicPr>
          <p:cNvPr id="56330" name="Picture 2" descr="http://cdn.monrovia.com/wp-content/uploads/plants/details/13152.jpg"/>
          <p:cNvPicPr>
            <a:picLocks noChangeAspect="1" noChangeArrowheads="1"/>
          </p:cNvPicPr>
          <p:nvPr/>
        </p:nvPicPr>
        <p:blipFill>
          <a:blip r:embed="rId3"/>
          <a:srcRect t="7652" b="7642"/>
          <a:stretch>
            <a:fillRect/>
          </a:stretch>
        </p:blipFill>
        <p:spPr bwMode="auto">
          <a:xfrm>
            <a:off x="230188" y="4059238"/>
            <a:ext cx="1882775" cy="23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1" name="Picture 4" descr="http://cdn.monrovia.com/wp-content/uploads/plants/details/451.jpg"/>
          <p:cNvPicPr>
            <a:picLocks noChangeAspect="1" noChangeArrowheads="1"/>
          </p:cNvPicPr>
          <p:nvPr/>
        </p:nvPicPr>
        <p:blipFill>
          <a:blip r:embed="rId4"/>
          <a:srcRect t="13512" r="7336" b="8842"/>
          <a:stretch>
            <a:fillRect/>
          </a:stretch>
        </p:blipFill>
        <p:spPr bwMode="auto">
          <a:xfrm>
            <a:off x="2511425" y="4079875"/>
            <a:ext cx="189547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2" name="Picture 6" descr="http://cdn.monrovia.com/wp-content/uploads/plants/details/2503.jpg"/>
          <p:cNvPicPr>
            <a:picLocks noChangeAspect="1" noChangeArrowheads="1"/>
          </p:cNvPicPr>
          <p:nvPr/>
        </p:nvPicPr>
        <p:blipFill>
          <a:blip r:embed="rId5"/>
          <a:srcRect t="8521" b="9128"/>
          <a:stretch>
            <a:fillRect/>
          </a:stretch>
        </p:blipFill>
        <p:spPr bwMode="auto">
          <a:xfrm>
            <a:off x="4699000" y="4068763"/>
            <a:ext cx="19304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3" name="Picture 8" descr="Image result for Vaccinium ovatum 'Scarlet Ovation' (Evergreen Huckleberry)"/>
          <p:cNvPicPr>
            <a:picLocks noChangeAspect="1" noChangeArrowheads="1"/>
          </p:cNvPicPr>
          <p:nvPr/>
        </p:nvPicPr>
        <p:blipFill>
          <a:blip r:embed="rId6"/>
          <a:srcRect l="16425" r="20395"/>
          <a:stretch>
            <a:fillRect/>
          </a:stretch>
        </p:blipFill>
        <p:spPr bwMode="auto">
          <a:xfrm>
            <a:off x="6919913" y="4067175"/>
            <a:ext cx="2058987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405AC39-08E3-416B-90F1-CC7DEFE1D916}" type="slidenum">
              <a:rPr lang="en-US" altLang="en-US" smtClean="0">
                <a:latin typeface="Arial" charset="0"/>
                <a:cs typeface="Arial" charset="0"/>
              </a:rPr>
              <a:pPr/>
              <a:t>23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525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tx1"/>
                </a:solidFill>
              </a:rPr>
              <a:t>Forbs, 1 of 8</a:t>
            </a:r>
            <a:r>
              <a:rPr lang="en-US" altLang="en-US" sz="4000" smtClean="0">
                <a:solidFill>
                  <a:schemeClr val="tx1"/>
                </a:solidFill>
              </a:rPr>
              <a:t/>
            </a:r>
            <a:br>
              <a:rPr lang="en-US" altLang="en-US" sz="4000" smtClean="0">
                <a:solidFill>
                  <a:schemeClr val="tx1"/>
                </a:solidFill>
              </a:rPr>
            </a:br>
            <a:r>
              <a:rPr lang="en-US" altLang="en-US" sz="2400" smtClean="0">
                <a:solidFill>
                  <a:schemeClr val="tx1"/>
                </a:solidFill>
              </a:rPr>
              <a:t>for Drought-resistant Gardens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2971800"/>
          </a:xfrm>
        </p:spPr>
        <p:txBody>
          <a:bodyPr anchorCtr="1"/>
          <a:lstStyle/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152400" y="1447800"/>
            <a:ext cx="8458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Achillea millefolium </a:t>
            </a:r>
            <a:r>
              <a:rPr lang="en-US" altLang="en-US" sz="2400"/>
              <a:t>'Red Velvet' (Red Velvet Yarrow), #1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Agastache</a:t>
            </a:r>
            <a:r>
              <a:rPr lang="en-US" altLang="en-US" sz="2400"/>
              <a:t> 'Blue Boa' (Hummingbird Mint), #3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Alyssum/Aurinia saxatile </a:t>
            </a:r>
            <a:r>
              <a:rPr lang="en-US" altLang="en-US" sz="2400"/>
              <a:t>'Gold Ball' (Basket of Gold), #7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Anacyclus depressus </a:t>
            </a:r>
            <a:r>
              <a:rPr lang="en-US" altLang="en-US" sz="2400"/>
              <a:t>'Silver Kisses' (Mt. Atlas Daisy), #8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152400" y="6400800"/>
            <a:ext cx="1387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200" i="1"/>
              <a:t>Source: Monrovia</a:t>
            </a: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1447800" y="3581400"/>
            <a:ext cx="433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#1 </a:t>
            </a: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3429000" y="3581400"/>
            <a:ext cx="433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#3 </a:t>
            </a: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5667375" y="3581400"/>
            <a:ext cx="433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#7 </a:t>
            </a: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7713663" y="3581400"/>
            <a:ext cx="3841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#8</a:t>
            </a:r>
          </a:p>
        </p:txBody>
      </p:sp>
      <p:pic>
        <p:nvPicPr>
          <p:cNvPr id="58378" name="Picture 19" descr="Anacyclus depressus 'Silver Kisses'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2000" y="3962400"/>
            <a:ext cx="1774825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9" name="Picture 23" descr="http://cdn.monrovia.com/wp-content/uploads/plants/details/7387.jpg"/>
          <p:cNvPicPr>
            <a:picLocks noChangeAspect="1" noChangeArrowheads="1"/>
          </p:cNvPicPr>
          <p:nvPr/>
        </p:nvPicPr>
        <p:blipFill>
          <a:blip r:embed="rId4"/>
          <a:srcRect t="9412" b="8235"/>
          <a:stretch>
            <a:fillRect/>
          </a:stretch>
        </p:blipFill>
        <p:spPr bwMode="auto">
          <a:xfrm>
            <a:off x="161925" y="3921125"/>
            <a:ext cx="2027238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0" name="Picture 25" descr="Image result for Agastache 'Blue Boa'"/>
          <p:cNvPicPr>
            <a:picLocks noChangeAspect="1" noChangeArrowheads="1"/>
          </p:cNvPicPr>
          <p:nvPr/>
        </p:nvPicPr>
        <p:blipFill>
          <a:blip r:embed="rId5"/>
          <a:srcRect r="12398"/>
          <a:stretch>
            <a:fillRect/>
          </a:stretch>
        </p:blipFill>
        <p:spPr bwMode="auto">
          <a:xfrm>
            <a:off x="2424113" y="3938588"/>
            <a:ext cx="2184400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1" name="Picture 2" descr="Alyssum Gold Ball, Corsican Violets, Pussytoes"/>
          <p:cNvPicPr>
            <a:picLocks noChangeAspect="1" noChangeArrowheads="1"/>
          </p:cNvPicPr>
          <p:nvPr/>
        </p:nvPicPr>
        <p:blipFill>
          <a:blip r:embed="rId6"/>
          <a:srcRect t="8557" r="35809" b="15253"/>
          <a:stretch>
            <a:fillRect/>
          </a:stretch>
        </p:blipFill>
        <p:spPr bwMode="auto">
          <a:xfrm>
            <a:off x="4843463" y="3984625"/>
            <a:ext cx="2078037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4C63A5D-93C4-4594-9C9E-80EE083CE93E}" type="slidenum">
              <a:rPr lang="en-US" altLang="en-US" smtClean="0">
                <a:latin typeface="Arial" charset="0"/>
                <a:cs typeface="Arial" charset="0"/>
              </a:rPr>
              <a:pPr/>
              <a:t>24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525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tx1"/>
                </a:solidFill>
              </a:rPr>
              <a:t>Forbs, 2 of 8</a:t>
            </a:r>
            <a:r>
              <a:rPr lang="en-US" altLang="en-US" sz="4000" smtClean="0">
                <a:solidFill>
                  <a:schemeClr val="tx1"/>
                </a:solidFill>
              </a:rPr>
              <a:t/>
            </a:r>
            <a:br>
              <a:rPr lang="en-US" altLang="en-US" sz="4000" smtClean="0">
                <a:solidFill>
                  <a:schemeClr val="tx1"/>
                </a:solidFill>
              </a:rPr>
            </a:br>
            <a:r>
              <a:rPr lang="en-US" altLang="en-US" sz="2400" smtClean="0">
                <a:solidFill>
                  <a:schemeClr val="tx1"/>
                </a:solidFill>
              </a:rPr>
              <a:t>for Drought-resistant Gardens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2971800"/>
          </a:xfrm>
        </p:spPr>
        <p:txBody>
          <a:bodyPr anchorCtr="1"/>
          <a:lstStyle/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152400" y="1447800"/>
            <a:ext cx="8458200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Arabis blepharophylla </a:t>
            </a:r>
            <a:r>
              <a:rPr lang="en-US" altLang="en-US" sz="2400"/>
              <a:t>'Spring Charm' (Purple Rock Cress), #11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Armeria maritima </a:t>
            </a:r>
            <a:r>
              <a:rPr lang="en-US" altLang="en-US" sz="2400"/>
              <a:t>(Sea Thrift), #15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Cerastium tomentosum </a:t>
            </a:r>
            <a:r>
              <a:rPr lang="en-US" altLang="en-US" sz="2400"/>
              <a:t>(Snow-in-Summer), #38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/>
              <a:t>Coreo</a:t>
            </a:r>
            <a:r>
              <a:rPr lang="en-US" altLang="en-US" sz="2400" i="1"/>
              <a:t>psis</a:t>
            </a:r>
            <a:r>
              <a:rPr lang="en-US" altLang="en-US" sz="2400"/>
              <a:t> x 'Red Elf' (Lil' Bang Red Elf Tickseed), #43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152400" y="6400800"/>
            <a:ext cx="2017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200" i="1"/>
              <a:t>Source: Blooming Nursery 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1123950" y="3581400"/>
            <a:ext cx="4730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#11</a:t>
            </a: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3429000" y="3581400"/>
            <a:ext cx="531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#15 </a:t>
            </a: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5334000" y="3581400"/>
            <a:ext cx="531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#38 </a:t>
            </a: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7239000" y="3581400"/>
            <a:ext cx="482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#43</a:t>
            </a:r>
          </a:p>
        </p:txBody>
      </p:sp>
      <p:pic>
        <p:nvPicPr>
          <p:cNvPr id="60426" name="Picture 29" descr="Image result for Arabis blepharophylla 'Spring Charm' (Purple Rock Cress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950" y="3889375"/>
            <a:ext cx="19748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7" name="Picture 31" descr="Image result for armeria maritima sea thrift"/>
          <p:cNvPicPr>
            <a:picLocks noChangeAspect="1" noChangeArrowheads="1"/>
          </p:cNvPicPr>
          <p:nvPr/>
        </p:nvPicPr>
        <p:blipFill>
          <a:blip r:embed="rId4"/>
          <a:srcRect l="7227" r="6662"/>
          <a:stretch>
            <a:fillRect/>
          </a:stretch>
        </p:blipFill>
        <p:spPr bwMode="auto">
          <a:xfrm>
            <a:off x="2428875" y="3857625"/>
            <a:ext cx="2198688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8" name="Picture 33" descr="Image result for Cerastium tomentosum (Snow-in-Summer)"/>
          <p:cNvPicPr>
            <a:picLocks noChangeAspect="1" noChangeArrowheads="1"/>
          </p:cNvPicPr>
          <p:nvPr/>
        </p:nvPicPr>
        <p:blipFill>
          <a:blip r:embed="rId5"/>
          <a:srcRect l="48148"/>
          <a:stretch>
            <a:fillRect/>
          </a:stretch>
        </p:blipFill>
        <p:spPr bwMode="auto">
          <a:xfrm>
            <a:off x="4818063" y="3889375"/>
            <a:ext cx="1971675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9" name="Picture 35" descr="http://cdn.monrovia.com/wp-content/uploads/plants/details/10414.jpg"/>
          <p:cNvPicPr>
            <a:picLocks noChangeAspect="1" noChangeArrowheads="1"/>
          </p:cNvPicPr>
          <p:nvPr/>
        </p:nvPicPr>
        <p:blipFill>
          <a:blip r:embed="rId6"/>
          <a:srcRect t="8038" b="11961"/>
          <a:stretch>
            <a:fillRect/>
          </a:stretch>
        </p:blipFill>
        <p:spPr bwMode="auto">
          <a:xfrm>
            <a:off x="6954838" y="3948113"/>
            <a:ext cx="2106612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529F125-3E15-4CF5-8237-485AEC8B39E0}" type="slidenum">
              <a:rPr lang="en-US" altLang="en-US" smtClean="0">
                <a:latin typeface="Arial" charset="0"/>
                <a:cs typeface="Arial" charset="0"/>
              </a:rPr>
              <a:pPr/>
              <a:t>25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525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tx1"/>
                </a:solidFill>
              </a:rPr>
              <a:t>Forbs, 3 of 8</a:t>
            </a:r>
            <a:r>
              <a:rPr lang="en-US" altLang="en-US" sz="4000" smtClean="0">
                <a:solidFill>
                  <a:schemeClr val="tx1"/>
                </a:solidFill>
              </a:rPr>
              <a:t/>
            </a:r>
            <a:br>
              <a:rPr lang="en-US" altLang="en-US" sz="4000" smtClean="0">
                <a:solidFill>
                  <a:schemeClr val="tx1"/>
                </a:solidFill>
              </a:rPr>
            </a:br>
            <a:r>
              <a:rPr lang="en-US" altLang="en-US" sz="2400" smtClean="0">
                <a:solidFill>
                  <a:schemeClr val="tx1"/>
                </a:solidFill>
              </a:rPr>
              <a:t>for Drought-resistant Gardens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8229600" cy="2971800"/>
          </a:xfrm>
        </p:spPr>
        <p:txBody>
          <a:bodyPr anchorCtr="1"/>
          <a:lstStyle/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457200" y="1409700"/>
            <a:ext cx="8534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Delosperma cooperi </a:t>
            </a:r>
            <a:r>
              <a:rPr lang="en-US" altLang="en-US" sz="2400"/>
              <a:t>(Cooper's Ice Plant), #51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Dianthus deltoides </a:t>
            </a:r>
            <a:r>
              <a:rPr lang="en-US" altLang="en-US" sz="2400"/>
              <a:t>'Flashing Lights' (Garden Pinks), #52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Erigeron glaucus </a:t>
            </a:r>
            <a:r>
              <a:rPr lang="en-US" altLang="en-US" sz="2400"/>
              <a:t>'Sea Breeze' (Seaside Daisy, Fleabane), #56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Erysimum</a:t>
            </a:r>
            <a:r>
              <a:rPr lang="en-US" altLang="en-US" sz="2400"/>
              <a:t> 'Apricot Twist (Shrubby Wallflowers), #58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endParaRPr lang="en-US" altLang="en-US" sz="2400"/>
          </a:p>
        </p:txBody>
      </p:sp>
      <p:sp>
        <p:nvSpPr>
          <p:cNvPr id="62469" name="Text Box 7"/>
          <p:cNvSpPr txBox="1">
            <a:spLocks noChangeArrowheads="1"/>
          </p:cNvSpPr>
          <p:nvPr/>
        </p:nvSpPr>
        <p:spPr bwMode="auto">
          <a:xfrm>
            <a:off x="152400" y="6400800"/>
            <a:ext cx="1387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200" i="1"/>
              <a:t>Source: Monrovia</a:t>
            </a:r>
          </a:p>
        </p:txBody>
      </p:sp>
      <p:sp>
        <p:nvSpPr>
          <p:cNvPr id="62470" name="Text Box 9"/>
          <p:cNvSpPr txBox="1">
            <a:spLocks noChangeArrowheads="1"/>
          </p:cNvSpPr>
          <p:nvPr/>
        </p:nvSpPr>
        <p:spPr bwMode="auto">
          <a:xfrm>
            <a:off x="1447800" y="3581400"/>
            <a:ext cx="531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#51 </a:t>
            </a:r>
          </a:p>
        </p:txBody>
      </p:sp>
      <p:sp>
        <p:nvSpPr>
          <p:cNvPr id="62471" name="Text Box 10"/>
          <p:cNvSpPr txBox="1">
            <a:spLocks noChangeArrowheads="1"/>
          </p:cNvSpPr>
          <p:nvPr/>
        </p:nvSpPr>
        <p:spPr bwMode="auto">
          <a:xfrm>
            <a:off x="3429000" y="3581400"/>
            <a:ext cx="531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#52 </a:t>
            </a:r>
          </a:p>
        </p:txBody>
      </p:sp>
      <p:sp>
        <p:nvSpPr>
          <p:cNvPr id="62472" name="Text Box 11"/>
          <p:cNvSpPr txBox="1">
            <a:spLocks noChangeArrowheads="1"/>
          </p:cNvSpPr>
          <p:nvPr/>
        </p:nvSpPr>
        <p:spPr bwMode="auto">
          <a:xfrm>
            <a:off x="5410200" y="3581400"/>
            <a:ext cx="482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#56</a:t>
            </a:r>
          </a:p>
        </p:txBody>
      </p:sp>
      <p:sp>
        <p:nvSpPr>
          <p:cNvPr id="62473" name="Text Box 12"/>
          <p:cNvSpPr txBox="1">
            <a:spLocks noChangeArrowheads="1"/>
          </p:cNvSpPr>
          <p:nvPr/>
        </p:nvSpPr>
        <p:spPr bwMode="auto">
          <a:xfrm>
            <a:off x="7532688" y="3595688"/>
            <a:ext cx="482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#58</a:t>
            </a:r>
          </a:p>
        </p:txBody>
      </p:sp>
      <p:pic>
        <p:nvPicPr>
          <p:cNvPr id="62474" name="Picture 23" descr="http://cdn.monrovia.com/wp-content/uploads/plants/details/1150.jpg"/>
          <p:cNvPicPr>
            <a:picLocks noChangeAspect="1" noChangeArrowheads="1"/>
          </p:cNvPicPr>
          <p:nvPr/>
        </p:nvPicPr>
        <p:blipFill>
          <a:blip r:embed="rId3"/>
          <a:srcRect t="3271" b="16728"/>
          <a:stretch>
            <a:fillRect/>
          </a:stretch>
        </p:blipFill>
        <p:spPr bwMode="auto">
          <a:xfrm>
            <a:off x="168275" y="3848100"/>
            <a:ext cx="21526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5" name="Picture 25" descr="http://cdn.monrovia.com/wp-content/uploads/plants/details/206.jpg"/>
          <p:cNvPicPr>
            <a:picLocks noChangeAspect="1" noChangeArrowheads="1"/>
          </p:cNvPicPr>
          <p:nvPr/>
        </p:nvPicPr>
        <p:blipFill>
          <a:blip r:embed="rId4"/>
          <a:srcRect l="28069" r="14536"/>
          <a:stretch>
            <a:fillRect/>
          </a:stretch>
        </p:blipFill>
        <p:spPr bwMode="auto">
          <a:xfrm>
            <a:off x="2468563" y="3862388"/>
            <a:ext cx="2146300" cy="257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6" name="Picture 27" descr="http://cdn.monrovia.com/wp-content/uploads/plants/details/5141.jpg"/>
          <p:cNvPicPr>
            <a:picLocks noChangeAspect="1" noChangeArrowheads="1"/>
          </p:cNvPicPr>
          <p:nvPr/>
        </p:nvPicPr>
        <p:blipFill>
          <a:blip r:embed="rId5"/>
          <a:srcRect t="6741" b="8553"/>
          <a:stretch>
            <a:fillRect/>
          </a:stretch>
        </p:blipFill>
        <p:spPr bwMode="auto">
          <a:xfrm>
            <a:off x="4806950" y="3883025"/>
            <a:ext cx="2020888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7" name="Picture 29" descr="Image result for Erysimum 'Apricot Twist (Shrubby Wallflowers)"/>
          <p:cNvPicPr>
            <a:picLocks noChangeAspect="1" noChangeArrowheads="1"/>
          </p:cNvPicPr>
          <p:nvPr/>
        </p:nvPicPr>
        <p:blipFill>
          <a:blip r:embed="rId6"/>
          <a:srcRect l="12041" r="12961"/>
          <a:stretch>
            <a:fillRect/>
          </a:stretch>
        </p:blipFill>
        <p:spPr bwMode="auto">
          <a:xfrm>
            <a:off x="7043738" y="3889375"/>
            <a:ext cx="19431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F836B5D-F17C-4003-B3BE-3BDAD5E3513C}" type="slidenum">
              <a:rPr lang="en-US" altLang="en-US" smtClean="0">
                <a:latin typeface="Arial" charset="0"/>
                <a:cs typeface="Arial" charset="0"/>
              </a:rPr>
              <a:pPr/>
              <a:t>26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525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tx1"/>
                </a:solidFill>
              </a:rPr>
              <a:t>Forbs, 4 of 8</a:t>
            </a:r>
            <a:r>
              <a:rPr lang="en-US" altLang="en-US" sz="4000" smtClean="0">
                <a:solidFill>
                  <a:schemeClr val="tx1"/>
                </a:solidFill>
              </a:rPr>
              <a:t/>
            </a:r>
            <a:br>
              <a:rPr lang="en-US" altLang="en-US" sz="4000" smtClean="0">
                <a:solidFill>
                  <a:schemeClr val="tx1"/>
                </a:solidFill>
              </a:rPr>
            </a:br>
            <a:r>
              <a:rPr lang="en-US" altLang="en-US" sz="2400" smtClean="0">
                <a:solidFill>
                  <a:schemeClr val="tx1"/>
                </a:solidFill>
              </a:rPr>
              <a:t>for Drought-resistant Gardens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8229600" cy="2971800"/>
          </a:xfrm>
        </p:spPr>
        <p:txBody>
          <a:bodyPr anchorCtr="1"/>
          <a:lstStyle/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457200" y="1409700"/>
            <a:ext cx="8534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it-IT" altLang="en-US" sz="2400" i="1"/>
              <a:t>Euphorbia x martini </a:t>
            </a:r>
            <a:r>
              <a:rPr lang="it-IT" altLang="en-US" sz="2400"/>
              <a:t>'Ascot Rainbow' (Spurge),</a:t>
            </a:r>
            <a:r>
              <a:rPr lang="en-US" altLang="en-US" sz="2400"/>
              <a:t> #60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Gaura lindheimeri </a:t>
            </a:r>
            <a:r>
              <a:rPr lang="en-US" altLang="en-US" sz="2400"/>
              <a:t>'Rosy Jane' (Wand Flower), #65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/>
              <a:t>Helian</a:t>
            </a:r>
            <a:r>
              <a:rPr lang="en-US" altLang="en-US" sz="2400" i="1"/>
              <a:t>themum </a:t>
            </a:r>
            <a:r>
              <a:rPr lang="en-US" altLang="en-US" sz="2400"/>
              <a:t>'Ben Fhada' (Yellow Sun Rose), #70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Iberis sempervirens </a:t>
            </a:r>
            <a:r>
              <a:rPr lang="en-US" altLang="en-US" sz="2400"/>
              <a:t>'Snowflake' (Candytuft), #74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endParaRPr lang="en-US" altLang="en-US" sz="2400"/>
          </a:p>
        </p:txBody>
      </p:sp>
      <p:sp>
        <p:nvSpPr>
          <p:cNvPr id="64517" name="Text Box 7"/>
          <p:cNvSpPr txBox="1">
            <a:spLocks noChangeArrowheads="1"/>
          </p:cNvSpPr>
          <p:nvPr/>
        </p:nvSpPr>
        <p:spPr bwMode="auto">
          <a:xfrm>
            <a:off x="152400" y="6400800"/>
            <a:ext cx="1387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200" i="1"/>
              <a:t>Source: Monrovia</a:t>
            </a:r>
          </a:p>
        </p:txBody>
      </p:sp>
      <p:sp>
        <p:nvSpPr>
          <p:cNvPr id="64518" name="Text Box 9"/>
          <p:cNvSpPr txBox="1">
            <a:spLocks noChangeArrowheads="1"/>
          </p:cNvSpPr>
          <p:nvPr/>
        </p:nvSpPr>
        <p:spPr bwMode="auto">
          <a:xfrm>
            <a:off x="1447800" y="3581400"/>
            <a:ext cx="482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#60</a:t>
            </a:r>
          </a:p>
        </p:txBody>
      </p:sp>
      <p:sp>
        <p:nvSpPr>
          <p:cNvPr id="64519" name="Text Box 10"/>
          <p:cNvSpPr txBox="1">
            <a:spLocks noChangeArrowheads="1"/>
          </p:cNvSpPr>
          <p:nvPr/>
        </p:nvSpPr>
        <p:spPr bwMode="auto">
          <a:xfrm>
            <a:off x="3429000" y="3581400"/>
            <a:ext cx="531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#65 </a:t>
            </a:r>
          </a:p>
        </p:txBody>
      </p:sp>
      <p:sp>
        <p:nvSpPr>
          <p:cNvPr id="64520" name="Text Box 11"/>
          <p:cNvSpPr txBox="1">
            <a:spLocks noChangeArrowheads="1"/>
          </p:cNvSpPr>
          <p:nvPr/>
        </p:nvSpPr>
        <p:spPr bwMode="auto">
          <a:xfrm>
            <a:off x="5410200" y="3581400"/>
            <a:ext cx="482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#70</a:t>
            </a:r>
          </a:p>
        </p:txBody>
      </p:sp>
      <p:sp>
        <p:nvSpPr>
          <p:cNvPr id="64521" name="Text Box 12"/>
          <p:cNvSpPr txBox="1">
            <a:spLocks noChangeArrowheads="1"/>
          </p:cNvSpPr>
          <p:nvPr/>
        </p:nvSpPr>
        <p:spPr bwMode="auto">
          <a:xfrm>
            <a:off x="7532688" y="3595688"/>
            <a:ext cx="482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#74</a:t>
            </a:r>
          </a:p>
        </p:txBody>
      </p:sp>
      <p:pic>
        <p:nvPicPr>
          <p:cNvPr id="64522" name="Picture 2" descr="http://cdn.monrovia.com/wp-content/uploads/plants/details/8894.jpg"/>
          <p:cNvPicPr>
            <a:picLocks noChangeAspect="1" noChangeArrowheads="1"/>
          </p:cNvPicPr>
          <p:nvPr/>
        </p:nvPicPr>
        <p:blipFill>
          <a:blip r:embed="rId3"/>
          <a:srcRect l="28902" r="5663"/>
          <a:stretch>
            <a:fillRect/>
          </a:stretch>
        </p:blipFill>
        <p:spPr bwMode="auto">
          <a:xfrm>
            <a:off x="125413" y="3851275"/>
            <a:ext cx="2235200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3" name="Picture 4" descr="http://cdn.monrovia.com/wp-content/uploads/plants/details/6556.jpg"/>
          <p:cNvPicPr>
            <a:picLocks noChangeAspect="1" noChangeArrowheads="1"/>
          </p:cNvPicPr>
          <p:nvPr/>
        </p:nvPicPr>
        <p:blipFill>
          <a:blip r:embed="rId4"/>
          <a:srcRect l="1418" t="1855" r="-1418" b="17647"/>
          <a:stretch>
            <a:fillRect/>
          </a:stretch>
        </p:blipFill>
        <p:spPr bwMode="auto">
          <a:xfrm>
            <a:off x="2501900" y="3883025"/>
            <a:ext cx="213518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4" name="Picture 6" descr="Image result for Helianthemum 'Ben Fhada' (Yellow Sun Rose)"/>
          <p:cNvPicPr>
            <a:picLocks noChangeAspect="1" noChangeArrowheads="1"/>
          </p:cNvPicPr>
          <p:nvPr/>
        </p:nvPicPr>
        <p:blipFill>
          <a:blip r:embed="rId5"/>
          <a:srcRect r="18002"/>
          <a:stretch>
            <a:fillRect/>
          </a:stretch>
        </p:blipFill>
        <p:spPr bwMode="auto">
          <a:xfrm>
            <a:off x="4724400" y="3878263"/>
            <a:ext cx="21209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5" name="Picture 8" descr="Image result for Iberis sempervirens 'Snowflake' (Candytuft)"/>
          <p:cNvPicPr>
            <a:picLocks noChangeAspect="1" noChangeArrowheads="1"/>
          </p:cNvPicPr>
          <p:nvPr/>
        </p:nvPicPr>
        <p:blipFill>
          <a:blip r:embed="rId6"/>
          <a:srcRect l="10860" r="6474"/>
          <a:stretch>
            <a:fillRect/>
          </a:stretch>
        </p:blipFill>
        <p:spPr bwMode="auto">
          <a:xfrm>
            <a:off x="6932613" y="3868738"/>
            <a:ext cx="2154237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D811CC8-6417-4CA7-A147-1DD56B433AA4}" type="slidenum">
              <a:rPr lang="en-US" altLang="en-US" smtClean="0">
                <a:latin typeface="Arial" charset="0"/>
                <a:cs typeface="Arial" charset="0"/>
              </a:rPr>
              <a:pPr/>
              <a:t>27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525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tx1"/>
                </a:solidFill>
              </a:rPr>
              <a:t>Forbs, 5 of 8</a:t>
            </a:r>
            <a:r>
              <a:rPr lang="en-US" altLang="en-US" sz="4000" smtClean="0">
                <a:solidFill>
                  <a:schemeClr val="tx1"/>
                </a:solidFill>
              </a:rPr>
              <a:t/>
            </a:r>
            <a:br>
              <a:rPr lang="en-US" altLang="en-US" sz="4000" smtClean="0">
                <a:solidFill>
                  <a:schemeClr val="tx1"/>
                </a:solidFill>
              </a:rPr>
            </a:br>
            <a:r>
              <a:rPr lang="en-US" altLang="en-US" sz="2400" smtClean="0">
                <a:solidFill>
                  <a:schemeClr val="tx1"/>
                </a:solidFill>
              </a:rPr>
              <a:t>for Drought-resistant Gardens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92425" y="6103938"/>
            <a:ext cx="8229600" cy="2971800"/>
          </a:xfrm>
        </p:spPr>
        <p:txBody>
          <a:bodyPr anchorCtr="1"/>
          <a:lstStyle/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457200" y="1409700"/>
            <a:ext cx="8534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Kniphofia</a:t>
            </a:r>
            <a:r>
              <a:rPr lang="en-US" altLang="en-US" sz="2400"/>
              <a:t> 'Fire Dance' (Red-hot Poker), #77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Leucanthemum</a:t>
            </a:r>
            <a:r>
              <a:rPr lang="en-US" altLang="en-US" sz="2400"/>
              <a:t> 'Snowcap' (Dwarf Shasta Daisy), #80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Penstemon strictus </a:t>
            </a:r>
            <a:r>
              <a:rPr lang="en-US" altLang="en-US" sz="2400"/>
              <a:t>'Rocky Mountain' (Beard Tongue), #97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it-IT" altLang="en-US" sz="2400" i="1"/>
              <a:t>Perovskia atriplicifolia </a:t>
            </a:r>
            <a:r>
              <a:rPr lang="it-IT" altLang="en-US" sz="2400"/>
              <a:t>'Little Spire' (Russian Sage)</a:t>
            </a:r>
            <a:r>
              <a:rPr lang="en-US" altLang="en-US" sz="2400"/>
              <a:t>, #98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endParaRPr lang="en-US" altLang="en-US" sz="2400"/>
          </a:p>
        </p:txBody>
      </p:sp>
      <p:sp>
        <p:nvSpPr>
          <p:cNvPr id="66565" name="Text Box 7"/>
          <p:cNvSpPr txBox="1">
            <a:spLocks noChangeArrowheads="1"/>
          </p:cNvSpPr>
          <p:nvPr/>
        </p:nvSpPr>
        <p:spPr bwMode="auto">
          <a:xfrm>
            <a:off x="152400" y="6400800"/>
            <a:ext cx="1387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200" i="1"/>
              <a:t>Source: Monrovia</a:t>
            </a:r>
          </a:p>
        </p:txBody>
      </p:sp>
      <p:sp>
        <p:nvSpPr>
          <p:cNvPr id="66566" name="Text Box 9"/>
          <p:cNvSpPr txBox="1">
            <a:spLocks noChangeArrowheads="1"/>
          </p:cNvSpPr>
          <p:nvPr/>
        </p:nvSpPr>
        <p:spPr bwMode="auto">
          <a:xfrm>
            <a:off x="1157288" y="3563938"/>
            <a:ext cx="482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#77</a:t>
            </a:r>
          </a:p>
        </p:txBody>
      </p:sp>
      <p:sp>
        <p:nvSpPr>
          <p:cNvPr id="66567" name="Text Box 10"/>
          <p:cNvSpPr txBox="1">
            <a:spLocks noChangeArrowheads="1"/>
          </p:cNvSpPr>
          <p:nvPr/>
        </p:nvSpPr>
        <p:spPr bwMode="auto">
          <a:xfrm>
            <a:off x="3429000" y="3581400"/>
            <a:ext cx="531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#80 </a:t>
            </a:r>
          </a:p>
        </p:txBody>
      </p:sp>
      <p:sp>
        <p:nvSpPr>
          <p:cNvPr id="66568" name="Text Box 11"/>
          <p:cNvSpPr txBox="1">
            <a:spLocks noChangeArrowheads="1"/>
          </p:cNvSpPr>
          <p:nvPr/>
        </p:nvSpPr>
        <p:spPr bwMode="auto">
          <a:xfrm>
            <a:off x="5410200" y="3581400"/>
            <a:ext cx="482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#97</a:t>
            </a:r>
          </a:p>
        </p:txBody>
      </p:sp>
      <p:sp>
        <p:nvSpPr>
          <p:cNvPr id="66569" name="Text Box 12"/>
          <p:cNvSpPr txBox="1">
            <a:spLocks noChangeArrowheads="1"/>
          </p:cNvSpPr>
          <p:nvPr/>
        </p:nvSpPr>
        <p:spPr bwMode="auto">
          <a:xfrm>
            <a:off x="7615238" y="3608388"/>
            <a:ext cx="482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#98</a:t>
            </a:r>
          </a:p>
        </p:txBody>
      </p:sp>
      <p:pic>
        <p:nvPicPr>
          <p:cNvPr id="66570" name="Picture 2" descr="http://cdn.monrovia.com/wp-content/uploads/plants/details/10490.jpg"/>
          <p:cNvPicPr>
            <a:picLocks noChangeAspect="1" noChangeArrowheads="1"/>
          </p:cNvPicPr>
          <p:nvPr/>
        </p:nvPicPr>
        <p:blipFill>
          <a:blip r:embed="rId3"/>
          <a:srcRect l="7491" t="20000" r="7553" b="9412"/>
          <a:stretch>
            <a:fillRect/>
          </a:stretch>
        </p:blipFill>
        <p:spPr bwMode="auto">
          <a:xfrm>
            <a:off x="152400" y="3940175"/>
            <a:ext cx="2022475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1" name="Picture 4" descr="http://cdn.monrovia.com/wp-content/uploads/plants/details/3072.jpg"/>
          <p:cNvPicPr>
            <a:picLocks noChangeAspect="1" noChangeArrowheads="1"/>
          </p:cNvPicPr>
          <p:nvPr/>
        </p:nvPicPr>
        <p:blipFill>
          <a:blip r:embed="rId4"/>
          <a:srcRect l="10555" t="331" r="30344" b="-331"/>
          <a:stretch>
            <a:fillRect/>
          </a:stretch>
        </p:blipFill>
        <p:spPr bwMode="auto">
          <a:xfrm>
            <a:off x="2379663" y="3971925"/>
            <a:ext cx="2246312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2" name="Picture 6" descr="Image result for Penstemon strictus 'Rocky Mountain' (Beardtongue)"/>
          <p:cNvPicPr>
            <a:picLocks noChangeAspect="1" noChangeArrowheads="1"/>
          </p:cNvPicPr>
          <p:nvPr/>
        </p:nvPicPr>
        <p:blipFill>
          <a:blip r:embed="rId5"/>
          <a:srcRect l="12607" r="22948"/>
          <a:stretch>
            <a:fillRect/>
          </a:stretch>
        </p:blipFill>
        <p:spPr bwMode="auto">
          <a:xfrm>
            <a:off x="4843463" y="3990975"/>
            <a:ext cx="2020887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3" name="Picture 10" descr="Image result for Perovskia atriplicifolia 'Little Spire' (Russian Sage)"/>
          <p:cNvPicPr>
            <a:picLocks noChangeAspect="1" noChangeArrowheads="1"/>
          </p:cNvPicPr>
          <p:nvPr/>
        </p:nvPicPr>
        <p:blipFill>
          <a:blip r:embed="rId6"/>
          <a:srcRect l="9555" r="13284"/>
          <a:stretch>
            <a:fillRect/>
          </a:stretch>
        </p:blipFill>
        <p:spPr bwMode="auto">
          <a:xfrm>
            <a:off x="7086600" y="3998913"/>
            <a:ext cx="1905000" cy="246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26290F6-6BD3-40F1-B940-EB11B897DDBD}" type="slidenum">
              <a:rPr lang="en-US" altLang="en-US" smtClean="0">
                <a:latin typeface="Arial" charset="0"/>
                <a:cs typeface="Arial" charset="0"/>
              </a:rPr>
              <a:pPr/>
              <a:t>28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525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tx1"/>
                </a:solidFill>
              </a:rPr>
              <a:t>Forbs, 6 of 8</a:t>
            </a:r>
            <a:r>
              <a:rPr lang="en-US" altLang="en-US" sz="4000" smtClean="0">
                <a:solidFill>
                  <a:schemeClr val="tx1"/>
                </a:solidFill>
              </a:rPr>
              <a:t/>
            </a:r>
            <a:br>
              <a:rPr lang="en-US" altLang="en-US" sz="4000" smtClean="0">
                <a:solidFill>
                  <a:schemeClr val="tx1"/>
                </a:solidFill>
              </a:rPr>
            </a:br>
            <a:r>
              <a:rPr lang="en-US" altLang="en-US" sz="2400" smtClean="0">
                <a:solidFill>
                  <a:schemeClr val="tx1"/>
                </a:solidFill>
              </a:rPr>
              <a:t>for Drought-resistant Gardens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92425" y="6103938"/>
            <a:ext cx="8229600" cy="2971800"/>
          </a:xfrm>
        </p:spPr>
        <p:txBody>
          <a:bodyPr anchorCtr="1"/>
          <a:lstStyle/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457200" y="1409700"/>
            <a:ext cx="8534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Salvia nemorosa </a:t>
            </a:r>
            <a:r>
              <a:rPr lang="en-US" altLang="en-US" sz="2400"/>
              <a:t>'Caradonna' (Meadow Sage), #114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Santolina chamaecyparissus </a:t>
            </a:r>
            <a:r>
              <a:rPr lang="en-US" altLang="en-US" sz="2400"/>
              <a:t>(Lavender Cotton), #115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Santolina</a:t>
            </a:r>
            <a:r>
              <a:rPr lang="en-US" altLang="en-US" sz="2400"/>
              <a:t> 'Lemon Fizz (Gold-leaf Santolina), #116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Stokesia laevis </a:t>
            </a:r>
            <a:r>
              <a:rPr lang="en-US" altLang="en-US" sz="2400"/>
              <a:t>'Color Wheel' (Stoke's Aster), #130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endParaRPr lang="en-US" altLang="en-US" sz="2400"/>
          </a:p>
        </p:txBody>
      </p:sp>
      <p:sp>
        <p:nvSpPr>
          <p:cNvPr id="68613" name="Text Box 7"/>
          <p:cNvSpPr txBox="1">
            <a:spLocks noChangeArrowheads="1"/>
          </p:cNvSpPr>
          <p:nvPr/>
        </p:nvSpPr>
        <p:spPr bwMode="auto">
          <a:xfrm>
            <a:off x="152400" y="6400800"/>
            <a:ext cx="1387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200" i="1"/>
              <a:t>Source: Monrovia</a:t>
            </a:r>
          </a:p>
        </p:txBody>
      </p:sp>
      <p:sp>
        <p:nvSpPr>
          <p:cNvPr id="68614" name="Text Box 9"/>
          <p:cNvSpPr txBox="1">
            <a:spLocks noChangeArrowheads="1"/>
          </p:cNvSpPr>
          <p:nvPr/>
        </p:nvSpPr>
        <p:spPr bwMode="auto">
          <a:xfrm>
            <a:off x="1157288" y="3563938"/>
            <a:ext cx="573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#114</a:t>
            </a:r>
          </a:p>
        </p:txBody>
      </p:sp>
      <p:sp>
        <p:nvSpPr>
          <p:cNvPr id="68615" name="Text Box 10"/>
          <p:cNvSpPr txBox="1">
            <a:spLocks noChangeArrowheads="1"/>
          </p:cNvSpPr>
          <p:nvPr/>
        </p:nvSpPr>
        <p:spPr bwMode="auto">
          <a:xfrm>
            <a:off x="3429000" y="3581400"/>
            <a:ext cx="5730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#115</a:t>
            </a:r>
          </a:p>
        </p:txBody>
      </p:sp>
      <p:sp>
        <p:nvSpPr>
          <p:cNvPr id="68616" name="Text Box 11"/>
          <p:cNvSpPr txBox="1">
            <a:spLocks noChangeArrowheads="1"/>
          </p:cNvSpPr>
          <p:nvPr/>
        </p:nvSpPr>
        <p:spPr bwMode="auto">
          <a:xfrm>
            <a:off x="5410200" y="3581400"/>
            <a:ext cx="571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#116</a:t>
            </a:r>
          </a:p>
        </p:txBody>
      </p:sp>
      <p:sp>
        <p:nvSpPr>
          <p:cNvPr id="68617" name="Text Box 12"/>
          <p:cNvSpPr txBox="1">
            <a:spLocks noChangeArrowheads="1"/>
          </p:cNvSpPr>
          <p:nvPr/>
        </p:nvSpPr>
        <p:spPr bwMode="auto">
          <a:xfrm>
            <a:off x="7615238" y="3608388"/>
            <a:ext cx="5826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#130</a:t>
            </a:r>
          </a:p>
        </p:txBody>
      </p:sp>
      <p:pic>
        <p:nvPicPr>
          <p:cNvPr id="68618" name="Picture 2" descr="http://cdn.monrovia.com/wp-content/uploads/plants/details/10166.jpg"/>
          <p:cNvPicPr>
            <a:picLocks noChangeAspect="1" noChangeArrowheads="1"/>
          </p:cNvPicPr>
          <p:nvPr/>
        </p:nvPicPr>
        <p:blipFill>
          <a:blip r:embed="rId3"/>
          <a:srcRect t="15294"/>
          <a:stretch>
            <a:fillRect/>
          </a:stretch>
        </p:blipFill>
        <p:spPr bwMode="auto">
          <a:xfrm>
            <a:off x="207963" y="3889375"/>
            <a:ext cx="1979612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9" name="Picture 4" descr="http://cdn.monrovia.com/wp-content/uploads/plants/details/2494.jpg"/>
          <p:cNvPicPr>
            <a:picLocks noChangeAspect="1" noChangeArrowheads="1"/>
          </p:cNvPicPr>
          <p:nvPr/>
        </p:nvPicPr>
        <p:blipFill>
          <a:blip r:embed="rId4"/>
          <a:srcRect l="777" t="-1013" r="-777" b="8333"/>
          <a:stretch>
            <a:fillRect/>
          </a:stretch>
        </p:blipFill>
        <p:spPr bwMode="auto">
          <a:xfrm>
            <a:off x="2676525" y="3870325"/>
            <a:ext cx="1895475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0" name="Picture 6" descr="Image result for Santolina 'Lemon Fizz (Gold-leaf Santolina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3943350"/>
            <a:ext cx="1852613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1" name="Picture 8" descr="http://cdn.monrovia.com/wp-content/uploads/plants/details/10307.jpg"/>
          <p:cNvPicPr>
            <a:picLocks noChangeAspect="1" noChangeArrowheads="1"/>
          </p:cNvPicPr>
          <p:nvPr/>
        </p:nvPicPr>
        <p:blipFill>
          <a:blip r:embed="rId6"/>
          <a:srcRect t="7645" r="5486" b="12355"/>
          <a:stretch>
            <a:fillRect/>
          </a:stretch>
        </p:blipFill>
        <p:spPr bwMode="auto">
          <a:xfrm>
            <a:off x="6884988" y="3943350"/>
            <a:ext cx="199072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1B0AE44-B30E-43AC-BE77-CF3D792993A7}" type="slidenum">
              <a:rPr lang="en-US" altLang="en-US" smtClean="0">
                <a:latin typeface="Arial" charset="0"/>
                <a:cs typeface="Arial" charset="0"/>
              </a:rPr>
              <a:pPr/>
              <a:t>29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525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tx1"/>
                </a:solidFill>
              </a:rPr>
              <a:t>Forbs, 7 of 8</a:t>
            </a:r>
            <a:r>
              <a:rPr lang="en-US" altLang="en-US" sz="4000" smtClean="0">
                <a:solidFill>
                  <a:schemeClr val="tx1"/>
                </a:solidFill>
              </a:rPr>
              <a:t/>
            </a:r>
            <a:br>
              <a:rPr lang="en-US" altLang="en-US" sz="4000" smtClean="0">
                <a:solidFill>
                  <a:schemeClr val="tx1"/>
                </a:solidFill>
              </a:rPr>
            </a:br>
            <a:r>
              <a:rPr lang="en-US" altLang="en-US" sz="2400" smtClean="0">
                <a:solidFill>
                  <a:schemeClr val="tx1"/>
                </a:solidFill>
              </a:rPr>
              <a:t>for Drought-resistant Gardens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92425" y="6103938"/>
            <a:ext cx="8229600" cy="2971800"/>
          </a:xfrm>
        </p:spPr>
        <p:txBody>
          <a:bodyPr anchorCtr="1"/>
          <a:lstStyle/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192088" y="1355725"/>
            <a:ext cx="8763000" cy="2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Sedum divergens </a:t>
            </a:r>
            <a:r>
              <a:rPr lang="en-US" altLang="en-US" sz="2400"/>
              <a:t>(Yellow-flower Mounding Stonecrop), #119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Sedum spathulifolium </a:t>
            </a:r>
            <a:r>
              <a:rPr lang="en-US" altLang="en-US" sz="2400"/>
              <a:t>'Cape Blanco' (Silver Creeping Stonecrop), #121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Sedum spectabile </a:t>
            </a:r>
            <a:r>
              <a:rPr lang="en-US" altLang="en-US" sz="2400"/>
              <a:t>'Autumn Joy' (Upright Stonecrop), #122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pt-BR" altLang="en-US" sz="2400" i="1"/>
              <a:t>Sempervivum arach. tomentosum </a:t>
            </a:r>
            <a:r>
              <a:rPr lang="pt-BR" altLang="en-US" sz="2400"/>
              <a:t>(Hens &amp; Chicks)</a:t>
            </a:r>
            <a:r>
              <a:rPr lang="en-US" altLang="en-US" sz="2400"/>
              <a:t>, #123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endParaRPr lang="en-US" altLang="en-US" sz="2400"/>
          </a:p>
        </p:txBody>
      </p:sp>
      <p:sp>
        <p:nvSpPr>
          <p:cNvPr id="70661" name="Text Box 7"/>
          <p:cNvSpPr txBox="1">
            <a:spLocks noChangeArrowheads="1"/>
          </p:cNvSpPr>
          <p:nvPr/>
        </p:nvSpPr>
        <p:spPr bwMode="auto">
          <a:xfrm>
            <a:off x="152400" y="6400800"/>
            <a:ext cx="1387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200" i="1"/>
              <a:t>Source: Monrovia</a:t>
            </a:r>
          </a:p>
        </p:txBody>
      </p:sp>
      <p:sp>
        <p:nvSpPr>
          <p:cNvPr id="70662" name="Text Box 9"/>
          <p:cNvSpPr txBox="1">
            <a:spLocks noChangeArrowheads="1"/>
          </p:cNvSpPr>
          <p:nvPr/>
        </p:nvSpPr>
        <p:spPr bwMode="auto">
          <a:xfrm>
            <a:off x="1157288" y="3563938"/>
            <a:ext cx="573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#119</a:t>
            </a:r>
          </a:p>
        </p:txBody>
      </p:sp>
      <p:sp>
        <p:nvSpPr>
          <p:cNvPr id="70663" name="Text Box 10"/>
          <p:cNvSpPr txBox="1">
            <a:spLocks noChangeArrowheads="1"/>
          </p:cNvSpPr>
          <p:nvPr/>
        </p:nvSpPr>
        <p:spPr bwMode="auto">
          <a:xfrm>
            <a:off x="3429000" y="3581400"/>
            <a:ext cx="582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#121</a:t>
            </a:r>
          </a:p>
        </p:txBody>
      </p:sp>
      <p:sp>
        <p:nvSpPr>
          <p:cNvPr id="70664" name="Text Box 11"/>
          <p:cNvSpPr txBox="1">
            <a:spLocks noChangeArrowheads="1"/>
          </p:cNvSpPr>
          <p:nvPr/>
        </p:nvSpPr>
        <p:spPr bwMode="auto">
          <a:xfrm>
            <a:off x="5410200" y="3581400"/>
            <a:ext cx="5810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#122</a:t>
            </a:r>
          </a:p>
        </p:txBody>
      </p:sp>
      <p:sp>
        <p:nvSpPr>
          <p:cNvPr id="70665" name="Text Box 12"/>
          <p:cNvSpPr txBox="1">
            <a:spLocks noChangeArrowheads="1"/>
          </p:cNvSpPr>
          <p:nvPr/>
        </p:nvSpPr>
        <p:spPr bwMode="auto">
          <a:xfrm>
            <a:off x="7615238" y="3608388"/>
            <a:ext cx="5826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#123</a:t>
            </a:r>
          </a:p>
        </p:txBody>
      </p:sp>
      <p:pic>
        <p:nvPicPr>
          <p:cNvPr id="70666" name="Picture 8" descr="Related image"/>
          <p:cNvPicPr>
            <a:picLocks noChangeAspect="1" noChangeArrowheads="1"/>
          </p:cNvPicPr>
          <p:nvPr/>
        </p:nvPicPr>
        <p:blipFill>
          <a:blip r:embed="rId3"/>
          <a:srcRect r="38242"/>
          <a:stretch>
            <a:fillRect/>
          </a:stretch>
        </p:blipFill>
        <p:spPr bwMode="auto">
          <a:xfrm>
            <a:off x="119063" y="4003675"/>
            <a:ext cx="2336800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7" name="Picture 12" descr="Image result for Sedum spathulifolium 'Cape Blanco' (Silver Creeping Stonecrop)"/>
          <p:cNvPicPr>
            <a:picLocks noChangeAspect="1" noChangeArrowheads="1"/>
          </p:cNvPicPr>
          <p:nvPr/>
        </p:nvPicPr>
        <p:blipFill>
          <a:blip r:embed="rId4"/>
          <a:srcRect l="12427" r="28645" b="11656"/>
          <a:stretch>
            <a:fillRect/>
          </a:stretch>
        </p:blipFill>
        <p:spPr bwMode="auto">
          <a:xfrm>
            <a:off x="2563813" y="3986213"/>
            <a:ext cx="2195512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8" name="Picture 14" descr="http://cdn.monrovia.com/wp-content/uploads/plants/details/2515.jpg"/>
          <p:cNvPicPr>
            <a:picLocks noChangeAspect="1" noChangeArrowheads="1"/>
          </p:cNvPicPr>
          <p:nvPr/>
        </p:nvPicPr>
        <p:blipFill>
          <a:blip r:embed="rId5"/>
          <a:srcRect l="7616" t="20219" r="10970" b="9190"/>
          <a:stretch>
            <a:fillRect/>
          </a:stretch>
        </p:blipFill>
        <p:spPr bwMode="auto">
          <a:xfrm>
            <a:off x="4892675" y="3994150"/>
            <a:ext cx="1906588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9" name="Picture 16" descr="Sempervivum arachnoideum subsp. tomentosum"/>
          <p:cNvPicPr>
            <a:picLocks noChangeAspect="1" noChangeArrowheads="1"/>
          </p:cNvPicPr>
          <p:nvPr/>
        </p:nvPicPr>
        <p:blipFill>
          <a:blip r:embed="rId6"/>
          <a:srcRect l="4713" r="33134" b="29713"/>
          <a:stretch>
            <a:fillRect/>
          </a:stretch>
        </p:blipFill>
        <p:spPr bwMode="auto">
          <a:xfrm>
            <a:off x="6926263" y="4014788"/>
            <a:ext cx="2182812" cy="246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15300" y="6248400"/>
            <a:ext cx="8382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928FA292-4E5A-4D7C-9A6C-B053FC7B3A6E}" type="slidenum">
              <a:rPr lang="en-US" altLang="en-US" smtClean="0">
                <a:latin typeface="Arial" charset="0"/>
                <a:cs typeface="Arial" charset="0"/>
              </a:rPr>
              <a:pPr/>
              <a:t>3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0"/>
            <a:ext cx="7467600" cy="1524000"/>
          </a:xfrm>
        </p:spPr>
        <p:txBody>
          <a:bodyPr anchor="ctr"/>
          <a:lstStyle/>
          <a:p>
            <a:pPr eaLnBrk="1" hangingPunct="1"/>
            <a:r>
              <a:rPr lang="en-US" altLang="en-US" sz="4000" b="1" smtClean="0">
                <a:solidFill>
                  <a:schemeClr val="tx1"/>
                </a:solidFill>
              </a:rPr>
              <a:t>Azusa Affiliations</a:t>
            </a:r>
          </a:p>
        </p:txBody>
      </p:sp>
      <p:sp>
        <p:nvSpPr>
          <p:cNvPr id="623619" name="Rectangle 3"/>
          <p:cNvSpPr>
            <a:spLocks noChangeArrowheads="1"/>
          </p:cNvSpPr>
          <p:nvPr/>
        </p:nvSpPr>
        <p:spPr bwMode="auto">
          <a:xfrm>
            <a:off x="1828800" y="3962400"/>
            <a:ext cx="5943600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altLang="en-US" sz="240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276600" y="1828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CC0000"/>
                </a:solidFill>
              </a:rPr>
              <a:t> </a:t>
            </a:r>
          </a:p>
        </p:txBody>
      </p:sp>
      <p:pic>
        <p:nvPicPr>
          <p:cNvPr id="19461" name="Picture 12" descr="tulipfestivallogo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7563" y="10541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14" descr="Western Washington Fruit Research Foundation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957763"/>
            <a:ext cx="35052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35" descr="Washington Native Plant Societ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5867400"/>
            <a:ext cx="3352800" cy="5969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64" name="Picture 54" descr="7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54200" y="1409700"/>
            <a:ext cx="2095500" cy="8874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65" name="Picture 58" descr="4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6538" y="1120775"/>
            <a:ext cx="1452562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72" descr="Image result for wsu master gardeners"/>
          <p:cNvPicPr>
            <a:picLocks noChangeAspect="1" noChangeArrowheads="1"/>
          </p:cNvPicPr>
          <p:nvPr/>
        </p:nvPicPr>
        <p:blipFill>
          <a:blip r:embed="rId9"/>
          <a:srcRect t="17455" b="17455"/>
          <a:stretch>
            <a:fillRect/>
          </a:stretch>
        </p:blipFill>
        <p:spPr bwMode="auto">
          <a:xfrm>
            <a:off x="4114800" y="4616450"/>
            <a:ext cx="2362200" cy="15367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67" name="Picture 7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14800" y="3033713"/>
            <a:ext cx="2695575" cy="13477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68" name="Picture 8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114800" y="6207125"/>
            <a:ext cx="2362200" cy="222250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  <a:miter lim="800000"/>
            <a:headEnd/>
            <a:tailEnd/>
          </a:ln>
        </p:spPr>
      </p:pic>
      <p:pic>
        <p:nvPicPr>
          <p:cNvPr id="19469" name="Picture 9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005638" y="3032125"/>
            <a:ext cx="1695450" cy="13430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70" name="Picture 94" descr="log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95288" y="2654300"/>
            <a:ext cx="33337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1" name="Picture 96" descr="nnba_logo_final-approved_colo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629400" y="4800600"/>
            <a:ext cx="22098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2" name="Picture 98" descr="http://www.walp.org/assets/site/walp-logo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81000" y="3821113"/>
            <a:ext cx="4230688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3" name="Picture 2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146550" y="1368425"/>
            <a:ext cx="2986088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4" name="TextBox 1"/>
          <p:cNvSpPr txBox="1">
            <a:spLocks noChangeArrowheads="1"/>
          </p:cNvSpPr>
          <p:nvPr/>
        </p:nvSpPr>
        <p:spPr bwMode="auto">
          <a:xfrm>
            <a:off x="623888" y="3427413"/>
            <a:ext cx="31051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solidFill>
                  <a:srgbClr val="002060"/>
                </a:solidFill>
              </a:rPr>
              <a:t>Member of the year (January 2016)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8A713E4-FA01-4CC8-A171-8937E4E7A6BB}" type="slidenum">
              <a:rPr lang="en-US" altLang="en-US" smtClean="0">
                <a:latin typeface="Arial" charset="0"/>
                <a:cs typeface="Arial" charset="0"/>
              </a:rPr>
              <a:pPr/>
              <a:t>30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525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tx1"/>
                </a:solidFill>
              </a:rPr>
              <a:t>Forbs, 8 of 8</a:t>
            </a:r>
            <a:r>
              <a:rPr lang="en-US" altLang="en-US" sz="4000" smtClean="0">
                <a:solidFill>
                  <a:schemeClr val="tx1"/>
                </a:solidFill>
              </a:rPr>
              <a:t/>
            </a:r>
            <a:br>
              <a:rPr lang="en-US" altLang="en-US" sz="4000" smtClean="0">
                <a:solidFill>
                  <a:schemeClr val="tx1"/>
                </a:solidFill>
              </a:rPr>
            </a:br>
            <a:r>
              <a:rPr lang="en-US" altLang="en-US" sz="2400" smtClean="0">
                <a:solidFill>
                  <a:schemeClr val="tx1"/>
                </a:solidFill>
              </a:rPr>
              <a:t>for Drought-resistant Gardens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92425" y="6103938"/>
            <a:ext cx="8229600" cy="2971800"/>
          </a:xfrm>
        </p:spPr>
        <p:txBody>
          <a:bodyPr anchorCtr="1"/>
          <a:lstStyle/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190500" y="1409700"/>
            <a:ext cx="876300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/>
              <a:t>Teucrium chamaedrys 'Nanum' (Germander), #133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/>
              <a:t>Thymus vulgaris 'Silver Posie' (Upright Thyme), #134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/>
              <a:t>Thymus x citriodorus 'Archer's Gold' (Yellow Creeping Thyme), #135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/>
              <a:t>Waldsteinia ternata (Siberian Barren Strawberry), #139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endParaRPr lang="en-US" altLang="en-US" sz="2400"/>
          </a:p>
        </p:txBody>
      </p:sp>
      <p:sp>
        <p:nvSpPr>
          <p:cNvPr id="72709" name="Text Box 7"/>
          <p:cNvSpPr txBox="1">
            <a:spLocks noChangeArrowheads="1"/>
          </p:cNvSpPr>
          <p:nvPr/>
        </p:nvSpPr>
        <p:spPr bwMode="auto">
          <a:xfrm>
            <a:off x="152400" y="6400800"/>
            <a:ext cx="2017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200" i="1"/>
              <a:t>Source: Blooming Nursery </a:t>
            </a:r>
          </a:p>
        </p:txBody>
      </p:sp>
      <p:sp>
        <p:nvSpPr>
          <p:cNvPr id="72710" name="Text Box 9"/>
          <p:cNvSpPr txBox="1">
            <a:spLocks noChangeArrowheads="1"/>
          </p:cNvSpPr>
          <p:nvPr/>
        </p:nvSpPr>
        <p:spPr bwMode="auto">
          <a:xfrm>
            <a:off x="1157288" y="3563938"/>
            <a:ext cx="5826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#133</a:t>
            </a:r>
          </a:p>
        </p:txBody>
      </p:sp>
      <p:sp>
        <p:nvSpPr>
          <p:cNvPr id="72711" name="Text Box 10"/>
          <p:cNvSpPr txBox="1">
            <a:spLocks noChangeArrowheads="1"/>
          </p:cNvSpPr>
          <p:nvPr/>
        </p:nvSpPr>
        <p:spPr bwMode="auto">
          <a:xfrm>
            <a:off x="3429000" y="3581400"/>
            <a:ext cx="582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#134</a:t>
            </a:r>
          </a:p>
        </p:txBody>
      </p:sp>
      <p:sp>
        <p:nvSpPr>
          <p:cNvPr id="72712" name="Text Box 11"/>
          <p:cNvSpPr txBox="1">
            <a:spLocks noChangeArrowheads="1"/>
          </p:cNvSpPr>
          <p:nvPr/>
        </p:nvSpPr>
        <p:spPr bwMode="auto">
          <a:xfrm>
            <a:off x="5410200" y="3581400"/>
            <a:ext cx="5810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#135</a:t>
            </a:r>
          </a:p>
        </p:txBody>
      </p:sp>
      <p:sp>
        <p:nvSpPr>
          <p:cNvPr id="72713" name="Text Box 12"/>
          <p:cNvSpPr txBox="1">
            <a:spLocks noChangeArrowheads="1"/>
          </p:cNvSpPr>
          <p:nvPr/>
        </p:nvSpPr>
        <p:spPr bwMode="auto">
          <a:xfrm>
            <a:off x="7615238" y="3608388"/>
            <a:ext cx="5826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#139</a:t>
            </a:r>
          </a:p>
        </p:txBody>
      </p:sp>
      <p:pic>
        <p:nvPicPr>
          <p:cNvPr id="72714" name="Picture 4" descr="Image result for Teucrium chamaedrys 'Nanum' (Germander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250" y="3843338"/>
            <a:ext cx="2139950" cy="262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5" name="Picture 6" descr="Image result for Thymus vulgaris 'Silver Posie' (Upright Thyme)"/>
          <p:cNvPicPr>
            <a:picLocks noChangeAspect="1" noChangeArrowheads="1"/>
          </p:cNvPicPr>
          <p:nvPr/>
        </p:nvPicPr>
        <p:blipFill>
          <a:blip r:embed="rId4"/>
          <a:srcRect l="119" t="-8" r="10493" b="8"/>
          <a:stretch>
            <a:fillRect/>
          </a:stretch>
        </p:blipFill>
        <p:spPr bwMode="auto">
          <a:xfrm>
            <a:off x="2441575" y="3886200"/>
            <a:ext cx="2282825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6" name="Picture 8" descr="Image result for Thymus x citriodorus 'Archer's Gold' (Yellow Creeping Thyme)"/>
          <p:cNvPicPr>
            <a:picLocks noChangeAspect="1" noChangeArrowheads="1"/>
          </p:cNvPicPr>
          <p:nvPr/>
        </p:nvPicPr>
        <p:blipFill>
          <a:blip r:embed="rId5"/>
          <a:srcRect l="24001" t="17462" r="30000"/>
          <a:stretch>
            <a:fillRect/>
          </a:stretch>
        </p:blipFill>
        <p:spPr bwMode="auto">
          <a:xfrm>
            <a:off x="4865688" y="3903663"/>
            <a:ext cx="187642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7" name="Picture 10" descr="Image result for Waldsteinia ternata (Siberian Barren Strawberry)"/>
          <p:cNvPicPr>
            <a:picLocks noChangeAspect="1" noChangeArrowheads="1"/>
          </p:cNvPicPr>
          <p:nvPr/>
        </p:nvPicPr>
        <p:blipFill>
          <a:blip r:embed="rId6"/>
          <a:srcRect r="15923"/>
          <a:stretch>
            <a:fillRect/>
          </a:stretch>
        </p:blipFill>
        <p:spPr bwMode="auto">
          <a:xfrm>
            <a:off x="6845300" y="3911600"/>
            <a:ext cx="21463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6ED802C-8DEF-4888-8B9C-C7459513E0ED}" type="slidenum">
              <a:rPr lang="en-US" altLang="en-US" smtClean="0">
                <a:latin typeface="Arial" charset="0"/>
                <a:cs typeface="Arial" charset="0"/>
              </a:rPr>
              <a:pPr/>
              <a:t>31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525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tx1"/>
                </a:solidFill>
              </a:rPr>
              <a:t>Grass and Grass-like</a:t>
            </a:r>
            <a:r>
              <a:rPr lang="en-US" altLang="en-US" sz="4000" smtClean="0">
                <a:solidFill>
                  <a:schemeClr val="tx1"/>
                </a:solidFill>
              </a:rPr>
              <a:t/>
            </a:r>
            <a:br>
              <a:rPr lang="en-US" altLang="en-US" sz="4000" smtClean="0">
                <a:solidFill>
                  <a:schemeClr val="tx1"/>
                </a:solidFill>
              </a:rPr>
            </a:br>
            <a:r>
              <a:rPr lang="en-US" altLang="en-US" sz="2400" smtClean="0">
                <a:solidFill>
                  <a:schemeClr val="tx1"/>
                </a:solidFill>
              </a:rPr>
              <a:t>for Drought-resistant Gardens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2971800"/>
          </a:xfrm>
        </p:spPr>
        <p:txBody>
          <a:bodyPr anchorCtr="1"/>
          <a:lstStyle/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152400" y="1447800"/>
            <a:ext cx="8686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Carex testacea </a:t>
            </a:r>
            <a:r>
              <a:rPr lang="en-US" altLang="en-US" sz="2400"/>
              <a:t>(Orange Sedge), #33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Cytisus x praecox </a:t>
            </a:r>
            <a:r>
              <a:rPr lang="en-US" altLang="en-US" sz="2400"/>
              <a:t>'Allgold' (Allgold Broom), #50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Nassella/Stipa tenuissima </a:t>
            </a:r>
            <a:r>
              <a:rPr lang="en-US" altLang="en-US" sz="2400"/>
              <a:t>(Mexican Feather Grass), #91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i="1"/>
              <a:t>Pennisetum alopecuroides </a:t>
            </a:r>
            <a:r>
              <a:rPr lang="en-US" altLang="en-US" sz="2400"/>
              <a:t>'Hameln' (Fountain Grass), #96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endParaRPr lang="en-US" altLang="en-US" sz="2400"/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152400" y="6400800"/>
            <a:ext cx="1387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200" i="1"/>
              <a:t>Source: Monrovia</a:t>
            </a:r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1152525" y="3597275"/>
            <a:ext cx="479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#33</a:t>
            </a:r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3429000" y="3581400"/>
            <a:ext cx="482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#50</a:t>
            </a:r>
          </a:p>
        </p:txBody>
      </p:sp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5334000" y="3581400"/>
            <a:ext cx="482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#91</a:t>
            </a:r>
          </a:p>
        </p:txBody>
      </p:sp>
      <p:sp>
        <p:nvSpPr>
          <p:cNvPr id="74761" name="Text Box 9"/>
          <p:cNvSpPr txBox="1">
            <a:spLocks noChangeArrowheads="1"/>
          </p:cNvSpPr>
          <p:nvPr/>
        </p:nvSpPr>
        <p:spPr bwMode="auto">
          <a:xfrm>
            <a:off x="7239000" y="3581400"/>
            <a:ext cx="482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/>
              <a:t>#96</a:t>
            </a:r>
          </a:p>
        </p:txBody>
      </p:sp>
      <p:pic>
        <p:nvPicPr>
          <p:cNvPr id="74762" name="Picture 22" descr="http://cdn.monrovia.com/wp-content/uploads/plants/details/10969.jpg"/>
          <p:cNvPicPr>
            <a:picLocks noChangeAspect="1" noChangeArrowheads="1"/>
          </p:cNvPicPr>
          <p:nvPr/>
        </p:nvPicPr>
        <p:blipFill>
          <a:blip r:embed="rId3"/>
          <a:srcRect r="11063" b="30170"/>
          <a:stretch>
            <a:fillRect/>
          </a:stretch>
        </p:blipFill>
        <p:spPr bwMode="auto">
          <a:xfrm>
            <a:off x="165100" y="3887788"/>
            <a:ext cx="2120900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3" name="Picture 24" descr="http://cdn.monrovia.com/wp-content/uploads/plants/details/4017.jpg"/>
          <p:cNvPicPr>
            <a:picLocks noChangeAspect="1" noChangeArrowheads="1"/>
          </p:cNvPicPr>
          <p:nvPr/>
        </p:nvPicPr>
        <p:blipFill>
          <a:blip r:embed="rId4"/>
          <a:srcRect t="10588" b="11765"/>
          <a:stretch>
            <a:fillRect/>
          </a:stretch>
        </p:blipFill>
        <p:spPr bwMode="auto">
          <a:xfrm>
            <a:off x="2495550" y="3887788"/>
            <a:ext cx="21526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4" name="Picture 26" descr="http://cdn.monrovia.com/wp-content/uploads/plants/details/10483.jpg"/>
          <p:cNvPicPr>
            <a:picLocks noChangeAspect="1" noChangeArrowheads="1"/>
          </p:cNvPicPr>
          <p:nvPr/>
        </p:nvPicPr>
        <p:blipFill>
          <a:blip r:embed="rId5"/>
          <a:srcRect t="10393" r="5310" b="7256"/>
          <a:stretch>
            <a:fillRect/>
          </a:stretch>
        </p:blipFill>
        <p:spPr bwMode="auto">
          <a:xfrm>
            <a:off x="4849813" y="3902075"/>
            <a:ext cx="19050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5" name="Picture 28" descr="Image result for pennisetum alopecuroides 'hameln' fountain grass"/>
          <p:cNvPicPr>
            <a:picLocks noChangeAspect="1" noChangeArrowheads="1"/>
          </p:cNvPicPr>
          <p:nvPr/>
        </p:nvPicPr>
        <p:blipFill>
          <a:blip r:embed="rId6"/>
          <a:srcRect l="21622" t="72" r="23341" b="-72"/>
          <a:stretch>
            <a:fillRect/>
          </a:stretch>
        </p:blipFill>
        <p:spPr bwMode="auto">
          <a:xfrm>
            <a:off x="6948488" y="3887788"/>
            <a:ext cx="2100262" cy="251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2163" y="6276975"/>
            <a:ext cx="4572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A1EECFB9-D88A-4E2A-B8C0-B9DF7C5EB960}" type="slidenum">
              <a:rPr lang="en-US" altLang="en-US" smtClean="0">
                <a:latin typeface="Arial" charset="0"/>
                <a:cs typeface="Arial" charset="0"/>
              </a:rPr>
              <a:pPr/>
              <a:t>32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52500"/>
          </a:xfrm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tx1"/>
                </a:solidFill>
              </a:rPr>
              <a:t>Design Principles for Inviting Landscape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2971800"/>
          </a:xfrm>
        </p:spPr>
        <p:txBody>
          <a:bodyPr anchorCtr="1"/>
          <a:lstStyle/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304800" y="1295400"/>
            <a:ext cx="8382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</a:pPr>
            <a:r>
              <a:rPr lang="en-US" altLang="en-US" sz="2400"/>
              <a:t>Maximize and optimize sensory experience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</a:pPr>
            <a:r>
              <a:rPr lang="en-US" altLang="en-US" sz="2400"/>
              <a:t>through the applications of design principles: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/>
              <a:t>Line, shape, form, space, enclosure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/>
              <a:t>Texture, color, variety, contrast/similarity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/>
              <a:t>Focal, emphasis, dominance, layering, sequencing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/>
              <a:t>Order, scale/proportion, balance, unity/harmony</a:t>
            </a:r>
          </a:p>
        </p:txBody>
      </p:sp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114800"/>
            <a:ext cx="3394075" cy="271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Picture 8" descr="LyraEDISServlet?command=getScreenImage&amp;oid=107644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968750"/>
            <a:ext cx="3733800" cy="289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02650" y="6221413"/>
            <a:ext cx="4572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E5B7BE51-BA6A-4ECF-A917-81EA23EBE86B}" type="slidenum">
              <a:rPr lang="en-US" altLang="en-US" smtClean="0">
                <a:latin typeface="Arial" charset="0"/>
                <a:cs typeface="Arial" charset="0"/>
              </a:rPr>
              <a:pPr/>
              <a:t>33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55193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81000" y="0"/>
            <a:ext cx="8458200" cy="1524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Line, Shape and Form</a:t>
            </a:r>
          </a:p>
        </p:txBody>
      </p:sp>
      <p:sp>
        <p:nvSpPr>
          <p:cNvPr id="551939" name="Rectangle 3"/>
          <p:cNvSpPr>
            <a:spLocks noChangeArrowheads="1"/>
          </p:cNvSpPr>
          <p:nvPr/>
        </p:nvSpPr>
        <p:spPr bwMode="auto">
          <a:xfrm>
            <a:off x="1828800" y="3962400"/>
            <a:ext cx="5943600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altLang="en-US" sz="240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3276600" y="1828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CC0000"/>
                </a:solidFill>
              </a:rPr>
              <a:t> </a:t>
            </a: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457200" y="1295400"/>
            <a:ext cx="8229600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800" b="1"/>
              <a:t>When lines converge and enclose, they form 2-D shapes.  </a:t>
            </a:r>
          </a:p>
          <a:p>
            <a:pPr marL="342900" indent="-342900"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800" b="1"/>
              <a:t>Form is the 3-D mass of the shape that encloses a space.  Most design themes are strongly related to two fundamental forms: circles and square.</a:t>
            </a:r>
            <a:endParaRPr lang="en-US" altLang="en-US" sz="2800"/>
          </a:p>
        </p:txBody>
      </p:sp>
      <p:pic>
        <p:nvPicPr>
          <p:cNvPr id="78854" name="Picture 7" descr="Hortulus%20Farm_2009-05_huge%20hosta%20&amp;%20fern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4267200"/>
            <a:ext cx="301625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5" name="irc_mi" descr="http://www.exteriordesignsuk.com/wp-content/uploads/2011/10/landscape-gardening.jpg">
            <a:hlinkClick r:id="rId4"/>
          </p:cNvPr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228600" y="4267200"/>
            <a:ext cx="2468563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6" name="irc_mi" descr="perennial-landscape-desig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9400" y="4267200"/>
            <a:ext cx="2970213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4063" y="6245225"/>
            <a:ext cx="5334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1944DEF9-5B07-4ABE-A53C-F6358B0B840E}" type="slidenum">
              <a:rPr lang="en-US" altLang="en-US" smtClean="0">
                <a:latin typeface="Arial" charset="0"/>
                <a:cs typeface="Arial" charset="0"/>
              </a:rPr>
              <a:pPr/>
              <a:t>34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55808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81000" y="0"/>
            <a:ext cx="8458200" cy="1524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Texture and Color</a:t>
            </a:r>
          </a:p>
        </p:txBody>
      </p:sp>
      <p:sp>
        <p:nvSpPr>
          <p:cNvPr id="558083" name="Rectangle 3"/>
          <p:cNvSpPr>
            <a:spLocks noChangeArrowheads="1"/>
          </p:cNvSpPr>
          <p:nvPr/>
        </p:nvSpPr>
        <p:spPr bwMode="auto">
          <a:xfrm>
            <a:off x="1828800" y="3962400"/>
            <a:ext cx="5943600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altLang="en-US" sz="240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3276600" y="1828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CC0000"/>
                </a:solidFill>
              </a:rPr>
              <a:t> 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838200" y="1143000"/>
            <a:ext cx="7620000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800" b="1"/>
              <a:t>Texture refers to how fine, coarse, bold, or rough a surface is.  It adds interest and variety.  </a:t>
            </a:r>
          </a:p>
          <a:p>
            <a:pPr marL="342900" indent="-342900"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800" b="1"/>
              <a:t>Coarse texture dominates and attracts the eye.  Fine texture unifies and exaggerates distance.   </a:t>
            </a:r>
          </a:p>
        </p:txBody>
      </p:sp>
      <p:pic>
        <p:nvPicPr>
          <p:cNvPr id="80902" name="irc_mi" descr="http://farm3.staticflickr.com/2585/4048337693_d00689003b_z.jpg?zz=1">
            <a:hlinkClick r:id="rId3"/>
          </p:cNvPr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1219200" y="4191000"/>
            <a:ext cx="320040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3" name="Picture 10" descr="Rhododendron-by-eiffel-public-domain-20040617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30763" y="4171950"/>
            <a:ext cx="3398837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78AC10A-0A6B-493B-9AED-4B002A8590B3}" type="slidenum">
              <a:rPr lang="en-US" altLang="en-US" smtClean="0">
                <a:latin typeface="Arial" charset="0"/>
                <a:cs typeface="Arial" charset="0"/>
              </a:rPr>
              <a:pPr/>
              <a:t>35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58061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524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Focal, Emphasis, </a:t>
            </a:r>
            <a:r>
              <a:rPr lang="en-US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and Dominance</a:t>
            </a:r>
          </a:p>
        </p:txBody>
      </p:sp>
      <p:sp>
        <p:nvSpPr>
          <p:cNvPr id="580611" name="Rectangle 3"/>
          <p:cNvSpPr>
            <a:spLocks noChangeArrowheads="1"/>
          </p:cNvSpPr>
          <p:nvPr/>
        </p:nvSpPr>
        <p:spPr bwMode="auto">
          <a:xfrm>
            <a:off x="1828800" y="3962400"/>
            <a:ext cx="5943600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altLang="en-US" sz="240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3276600" y="1828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CC0000"/>
                </a:solidFill>
              </a:rPr>
              <a:t> </a:t>
            </a: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304800" y="1066800"/>
            <a:ext cx="853440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400" b="1"/>
              <a:t>Use a focal element to contrast with adjacent elements.  It draws attention and helps move the eye around the space. </a:t>
            </a:r>
          </a:p>
          <a:p>
            <a:pPr marL="342900" indent="-342900"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400" b="1"/>
              <a:t>Allow a prominent element in a composition to establish a sense of unity in that all other, smaller elements appear secondary to it, hence unified by common subordination.</a:t>
            </a:r>
          </a:p>
        </p:txBody>
      </p:sp>
      <p:pic>
        <p:nvPicPr>
          <p:cNvPr id="82950" name="irc_mi" descr="http://www.landscape-design-advisor.com/wp-content/uploads/2012/06/landscape-design-and-water-features-6.jpg">
            <a:hlinkClick r:id="rId3"/>
          </p:cNvPr>
          <p:cNvPicPr>
            <a:picLocks noChangeAspect="1" noChangeArrowheads="1"/>
          </p:cNvPicPr>
          <p:nvPr/>
        </p:nvPicPr>
        <p:blipFill>
          <a:blip r:embed="rId4" r:link="rId5"/>
          <a:srcRect b="24374"/>
          <a:stretch>
            <a:fillRect/>
          </a:stretch>
        </p:blipFill>
        <p:spPr bwMode="auto">
          <a:xfrm>
            <a:off x="6629400" y="3962400"/>
            <a:ext cx="2359025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1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3962400"/>
            <a:ext cx="3200400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2" name="irc_mi" descr="http://www.landscape-design-advisor.com/wp-content/uploads/2012/06/elements-of-landscape-design-11.jpg">
            <a:hlinkClick r:id="rId7"/>
          </p:cNvPr>
          <p:cNvPicPr>
            <a:picLocks noChangeAspect="1" noChangeArrowheads="1"/>
          </p:cNvPicPr>
          <p:nvPr/>
        </p:nvPicPr>
        <p:blipFill>
          <a:blip r:embed="rId8" r:link="rId9"/>
          <a:srcRect l="4114"/>
          <a:stretch>
            <a:fillRect/>
          </a:stretch>
        </p:blipFill>
        <p:spPr bwMode="auto">
          <a:xfrm>
            <a:off x="3429000" y="3962400"/>
            <a:ext cx="318135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21E665A-17D1-484E-AE4D-C444BA9221DF}" type="slidenum">
              <a:rPr lang="en-US" altLang="en-US" smtClean="0">
                <a:latin typeface="Arial" charset="0"/>
                <a:cs typeface="Arial" charset="0"/>
              </a:rPr>
              <a:pPr/>
              <a:t>36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6072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81000" y="0"/>
            <a:ext cx="8458200" cy="1524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Layering</a:t>
            </a:r>
          </a:p>
        </p:txBody>
      </p:sp>
      <p:sp>
        <p:nvSpPr>
          <p:cNvPr id="607235" name="Rectangle 3"/>
          <p:cNvSpPr>
            <a:spLocks noChangeArrowheads="1"/>
          </p:cNvSpPr>
          <p:nvPr/>
        </p:nvSpPr>
        <p:spPr bwMode="auto">
          <a:xfrm>
            <a:off x="1828800" y="3962400"/>
            <a:ext cx="5943600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altLang="en-US" sz="240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3276600" y="1828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CC0000"/>
                </a:solidFill>
              </a:rPr>
              <a:t> </a:t>
            </a:r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990600" y="1295400"/>
            <a:ext cx="75438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800" b="1"/>
              <a:t>Make planting design more effective by doing it in layers, both horizontally and vertically, imitating the stories in natural settings.  When some plants are obscured by others, it creates depth.</a:t>
            </a:r>
          </a:p>
        </p:txBody>
      </p:sp>
      <p:pic>
        <p:nvPicPr>
          <p:cNvPr id="84998" name="irc_mi" descr="http://www.landscape-design-advisor.com/wp-content/uploads/2012/06/elements-of-landscape-design-14.jpg">
            <a:hlinkClick r:id="rId3"/>
          </p:cNvPr>
          <p:cNvPicPr>
            <a:picLocks noChangeAspect="1" noChangeArrowheads="1"/>
          </p:cNvPicPr>
          <p:nvPr/>
        </p:nvPicPr>
        <p:blipFill>
          <a:blip r:embed="rId4" r:link="rId5"/>
          <a:srcRect b="38544"/>
          <a:stretch>
            <a:fillRect/>
          </a:stretch>
        </p:blipFill>
        <p:spPr bwMode="auto">
          <a:xfrm>
            <a:off x="1676400" y="3810000"/>
            <a:ext cx="32766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9" name="Picture 9" descr="Emphasi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4953000"/>
            <a:ext cx="3200400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0" name="Text Box 10"/>
          <p:cNvSpPr txBox="1">
            <a:spLocks noChangeArrowheads="1"/>
          </p:cNvSpPr>
          <p:nvPr/>
        </p:nvSpPr>
        <p:spPr bwMode="auto">
          <a:xfrm>
            <a:off x="5181600" y="4114800"/>
            <a:ext cx="373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 b="1">
                <a:solidFill>
                  <a:srgbClr val="800000"/>
                </a:solidFill>
              </a:rPr>
              <a:t>Also important to establish</a:t>
            </a:r>
          </a:p>
          <a:p>
            <a:pPr eaLnBrk="0" hangingPunct="0"/>
            <a:r>
              <a:rPr lang="en-US" altLang="en-US" b="1">
                <a:solidFill>
                  <a:srgbClr val="800000"/>
                </a:solidFill>
              </a:rPr>
              <a:t>dominance and subordination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350F108-7C86-4C5E-909C-4F27A92DE053}" type="slidenum">
              <a:rPr lang="en-US" altLang="en-US" smtClean="0">
                <a:latin typeface="Arial" charset="0"/>
                <a:cs typeface="Arial" charset="0"/>
              </a:rPr>
              <a:pPr/>
              <a:t>37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61337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81000" y="0"/>
            <a:ext cx="8458200" cy="1524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Sequencing with Texture</a:t>
            </a:r>
          </a:p>
        </p:txBody>
      </p:sp>
      <p:sp>
        <p:nvSpPr>
          <p:cNvPr id="613379" name="Rectangle 3"/>
          <p:cNvSpPr>
            <a:spLocks noChangeArrowheads="1"/>
          </p:cNvSpPr>
          <p:nvPr/>
        </p:nvSpPr>
        <p:spPr bwMode="auto">
          <a:xfrm>
            <a:off x="1828800" y="3962400"/>
            <a:ext cx="5943600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altLang="en-US" sz="240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3276600" y="1828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CC0000"/>
                </a:solidFill>
              </a:rPr>
              <a:t> 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990600" y="1447800"/>
            <a:ext cx="7543800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800" b="1"/>
              <a:t>Leaf size of adjacent plants should vary by at least 50% or 200%.</a:t>
            </a:r>
          </a:p>
          <a:p>
            <a:pPr marL="342900" indent="-342900"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800" b="1"/>
              <a:t>In plant grouping, use proportionally more fine-textured plants than coarse-textured ones.  Place the coarse ones more toward the back (farther away).</a:t>
            </a:r>
          </a:p>
        </p:txBody>
      </p:sp>
      <p:pic>
        <p:nvPicPr>
          <p:cNvPr id="87046" name="Picture 11" descr="hosta-daylily-and-kinnickinnick1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4343400"/>
            <a:ext cx="245745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7" name="AutoShape 15" descr="Image result for planting sequencing with textur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altLang="en-US">
              <a:solidFill>
                <a:srgbClr val="FF9900"/>
              </a:solidFill>
            </a:endParaRPr>
          </a:p>
        </p:txBody>
      </p:sp>
      <p:pic>
        <p:nvPicPr>
          <p:cNvPr id="87048" name="Picture 17" descr="413-26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76400" y="4495800"/>
            <a:ext cx="3505200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B4D1666-3F93-4BED-AEA2-BD115E967276}" type="slidenum">
              <a:rPr lang="en-US" altLang="en-US" smtClean="0">
                <a:latin typeface="Arial" charset="0"/>
                <a:cs typeface="Arial" charset="0"/>
              </a:rPr>
              <a:pPr/>
              <a:t>38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61133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81000" y="0"/>
            <a:ext cx="8458200" cy="1524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Sequencing with Colors</a:t>
            </a:r>
          </a:p>
        </p:txBody>
      </p:sp>
      <p:sp>
        <p:nvSpPr>
          <p:cNvPr id="611331" name="Rectangle 3"/>
          <p:cNvSpPr>
            <a:spLocks noChangeArrowheads="1"/>
          </p:cNvSpPr>
          <p:nvPr/>
        </p:nvSpPr>
        <p:spPr bwMode="auto">
          <a:xfrm>
            <a:off x="1828800" y="3962400"/>
            <a:ext cx="5943600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altLang="en-US" sz="240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3276600" y="1828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CC0000"/>
                </a:solidFill>
              </a:rPr>
              <a:t> </a:t>
            </a: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838200" y="1295400"/>
            <a:ext cx="8077200" cy="350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800"/>
              <a:t>Treat darkest shade (most intense) as focal point, therefore fewer in number.  </a:t>
            </a:r>
          </a:p>
          <a:p>
            <a:pPr marL="342900" indent="-342900"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800"/>
              <a:t>Use proportionally more (at least 1/3 more) in lighter shade, and place them in interlocking kidney shape.</a:t>
            </a:r>
          </a:p>
          <a:p>
            <a:pPr marL="342900" indent="-342900"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800"/>
              <a:t>Use 1/3:2/3 ratio (instead of 1/2:1/2) in monochrome or complementary contrasts.</a:t>
            </a:r>
          </a:p>
        </p:txBody>
      </p:sp>
      <p:pic>
        <p:nvPicPr>
          <p:cNvPr id="89094" name="Picture 8" descr="color sequen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5105400"/>
            <a:ext cx="2590800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5" name="Picture 10" descr="color contra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5105400"/>
            <a:ext cx="1524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6" name="Picture 12" descr="Pairing opposit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4953000"/>
            <a:ext cx="2133600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50B0534-7789-4C3B-81C0-67116783D4AD}" type="slidenum">
              <a:rPr lang="en-US" altLang="en-US" smtClean="0">
                <a:latin typeface="Arial" charset="0"/>
                <a:cs typeface="Arial" charset="0"/>
              </a:rPr>
              <a:pPr/>
              <a:t>39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5765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Balance by Symmetry or Asymmetry</a:t>
            </a:r>
          </a:p>
        </p:txBody>
      </p:sp>
      <p:sp>
        <p:nvSpPr>
          <p:cNvPr id="576515" name="Rectangle 3"/>
          <p:cNvSpPr>
            <a:spLocks noChangeArrowheads="1"/>
          </p:cNvSpPr>
          <p:nvPr/>
        </p:nvSpPr>
        <p:spPr bwMode="auto">
          <a:xfrm>
            <a:off x="1828800" y="3962400"/>
            <a:ext cx="5943600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altLang="en-US" sz="240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3276600" y="1828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CC0000"/>
                </a:solidFill>
              </a:rPr>
              <a:t> 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609600" y="1143000"/>
            <a:ext cx="807720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400" b="1"/>
              <a:t>A symmetrical design arranges elements equally around the axes.  It makes various portions in equilibrium and provides a powerful design theme with a formal character.</a:t>
            </a:r>
          </a:p>
          <a:p>
            <a:pPr marL="342900" indent="-342900"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400" b="1"/>
              <a:t>An asymmetrical design achieves the balance by equal visual weight of the design using non-equivalent elements on either side of an axis.  </a:t>
            </a:r>
          </a:p>
        </p:txBody>
      </p:sp>
      <p:pic>
        <p:nvPicPr>
          <p:cNvPr id="91142" name="Picture 8" descr="basics-of-landscape-design-2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4038600"/>
            <a:ext cx="3276600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3" name="Picture 12" descr="Formal and informal balance"/>
          <p:cNvPicPr>
            <a:picLocks noChangeAspect="1" noChangeArrowheads="1"/>
          </p:cNvPicPr>
          <p:nvPr/>
        </p:nvPicPr>
        <p:blipFill>
          <a:blip r:embed="rId4"/>
          <a:srcRect r="50400"/>
          <a:stretch>
            <a:fillRect/>
          </a:stretch>
        </p:blipFill>
        <p:spPr bwMode="auto">
          <a:xfrm>
            <a:off x="4793226" y="4004187"/>
            <a:ext cx="312420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4" name="Picture 11" descr="Formal and informal balance"/>
          <p:cNvPicPr>
            <a:picLocks noChangeAspect="1" noChangeArrowheads="1"/>
          </p:cNvPicPr>
          <p:nvPr/>
        </p:nvPicPr>
        <p:blipFill>
          <a:blip r:embed="rId4"/>
          <a:srcRect l="50400"/>
          <a:stretch>
            <a:fillRect/>
          </a:stretch>
        </p:blipFill>
        <p:spPr bwMode="auto">
          <a:xfrm>
            <a:off x="4800600" y="5334000"/>
            <a:ext cx="32004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15300" y="6248400"/>
            <a:ext cx="8382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5D4C71C-ECFF-40FC-98FD-05C794C7A268}" type="slidenum">
              <a:rPr lang="en-US" altLang="en-US" smtClean="0">
                <a:latin typeface="Arial" charset="0"/>
                <a:cs typeface="Arial" charset="0"/>
              </a:rPr>
              <a:pPr/>
              <a:t>4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46038"/>
            <a:ext cx="9144000" cy="1524001"/>
          </a:xfrm>
        </p:spPr>
        <p:txBody>
          <a:bodyPr anchor="ctr"/>
          <a:lstStyle/>
          <a:p>
            <a:pPr eaLnBrk="1" hangingPunct="1"/>
            <a:r>
              <a:rPr lang="en-US" altLang="en-US" sz="4000" b="1" smtClean="0">
                <a:solidFill>
                  <a:schemeClr val="tx1"/>
                </a:solidFill>
              </a:rPr>
              <a:t>Azusa’s Classes &amp; Workshops</a:t>
            </a:r>
          </a:p>
        </p:txBody>
      </p:sp>
      <p:sp>
        <p:nvSpPr>
          <p:cNvPr id="623619" name="Rectangle 3"/>
          <p:cNvSpPr>
            <a:spLocks noChangeArrowheads="1"/>
          </p:cNvSpPr>
          <p:nvPr/>
        </p:nvSpPr>
        <p:spPr bwMode="auto">
          <a:xfrm>
            <a:off x="1828800" y="3962400"/>
            <a:ext cx="5943600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altLang="en-US" sz="240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276600" y="1828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CC0000"/>
                </a:solidFill>
              </a:rPr>
              <a:t> </a:t>
            </a:r>
          </a:p>
        </p:txBody>
      </p:sp>
      <p:sp>
        <p:nvSpPr>
          <p:cNvPr id="21509" name="Rectangle 9"/>
          <p:cNvSpPr>
            <a:spLocks noChangeArrowheads="1"/>
          </p:cNvSpPr>
          <p:nvPr/>
        </p:nvSpPr>
        <p:spPr bwMode="auto">
          <a:xfrm>
            <a:off x="4614863" y="1889125"/>
            <a:ext cx="45196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/>
              <a:t>SICBA Home &amp; Garden Show</a:t>
            </a:r>
          </a:p>
          <a:p>
            <a:pPr algn="ctr"/>
            <a:r>
              <a:rPr lang="en-US" sz="2400"/>
              <a:t>(2017)</a:t>
            </a:r>
          </a:p>
        </p:txBody>
      </p:sp>
      <p:sp>
        <p:nvSpPr>
          <p:cNvPr id="21510" name="Rectangle 10"/>
          <p:cNvSpPr>
            <a:spLocks noChangeArrowheads="1"/>
          </p:cNvSpPr>
          <p:nvPr/>
        </p:nvSpPr>
        <p:spPr bwMode="auto">
          <a:xfrm>
            <a:off x="762000" y="1900238"/>
            <a:ext cx="33528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/>
              <a:t>Azusa class</a:t>
            </a:r>
          </a:p>
          <a:p>
            <a:pPr algn="ctr"/>
            <a:r>
              <a:rPr lang="en-US" sz="2400"/>
              <a:t>(2017)</a:t>
            </a:r>
          </a:p>
        </p:txBody>
      </p:sp>
      <p:pic>
        <p:nvPicPr>
          <p:cNvPr id="2151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4388" y="3095625"/>
            <a:ext cx="4519612" cy="338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95625"/>
            <a:ext cx="4519613" cy="338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EC1F8D2-8460-4AF6-9E6E-3BD7C39D13F8}" type="slidenum">
              <a:rPr lang="en-US" altLang="en-US" smtClean="0">
                <a:latin typeface="Arial" charset="0"/>
                <a:cs typeface="Arial" charset="0"/>
              </a:rPr>
              <a:pPr/>
              <a:t>40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57446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81000" y="0"/>
            <a:ext cx="8458200" cy="1524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Harmony from Sameness</a:t>
            </a:r>
          </a:p>
        </p:txBody>
      </p:sp>
      <p:sp>
        <p:nvSpPr>
          <p:cNvPr id="574467" name="Rectangle 3"/>
          <p:cNvSpPr>
            <a:spLocks noChangeArrowheads="1"/>
          </p:cNvSpPr>
          <p:nvPr/>
        </p:nvSpPr>
        <p:spPr bwMode="auto">
          <a:xfrm>
            <a:off x="1828800" y="3962400"/>
            <a:ext cx="5943600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altLang="en-US" sz="240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3276600" y="1828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CC0000"/>
                </a:solidFill>
              </a:rPr>
              <a:t> </a:t>
            </a: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762000" y="1600200"/>
            <a:ext cx="7696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800" b="1"/>
              <a:t>Compose the whole landscape with intimately similar parts or forms in their simplest shapes.</a:t>
            </a:r>
          </a:p>
        </p:txBody>
      </p:sp>
      <p:pic>
        <p:nvPicPr>
          <p:cNvPr id="93190" name="irc_mi" descr="http://www.deborahsilver.com/blog/wp-content/uploads/2012/03/structural-elements.jpg">
            <a:hlinkClick r:id="rId3"/>
          </p:cNvPr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0" y="4038600"/>
            <a:ext cx="4165151" cy="2352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1" name="irc_mi" descr="serv-0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54475" y="4038600"/>
            <a:ext cx="4889526" cy="2352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4A1DE94-B837-4963-A993-D82A27C66AF0}" type="slidenum">
              <a:rPr lang="en-US" altLang="en-US" smtClean="0">
                <a:latin typeface="Arial" charset="0"/>
                <a:cs typeface="Arial" charset="0"/>
              </a:rPr>
              <a:pPr/>
              <a:t>41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57856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81000" y="0"/>
            <a:ext cx="8458200" cy="1524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Harmony from Simplicity</a:t>
            </a:r>
          </a:p>
        </p:txBody>
      </p:sp>
      <p:sp>
        <p:nvSpPr>
          <p:cNvPr id="578563" name="Rectangle 3"/>
          <p:cNvSpPr>
            <a:spLocks noChangeArrowheads="1"/>
          </p:cNvSpPr>
          <p:nvPr/>
        </p:nvSpPr>
        <p:spPr bwMode="auto">
          <a:xfrm>
            <a:off x="1828800" y="3962400"/>
            <a:ext cx="5943600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altLang="en-US" sz="240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3276600" y="1828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CC0000"/>
                </a:solidFill>
              </a:rPr>
              <a:t> </a:t>
            </a:r>
          </a:p>
        </p:txBody>
      </p:sp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609600" y="1600200"/>
            <a:ext cx="807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800" b="1"/>
              <a:t>Reduce or eliminate non-essential elements.</a:t>
            </a:r>
          </a:p>
        </p:txBody>
      </p:sp>
      <p:pic>
        <p:nvPicPr>
          <p:cNvPr id="95238" name="irc_mi" descr="http://strahornlandscaping.com/images/1466h.jpg">
            <a:hlinkClick r:id="rId3"/>
          </p:cNvPr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76199" y="3298722"/>
            <a:ext cx="4440903" cy="3330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10" descr="Abkhazi Garden, Victoria, B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22961" y="3276599"/>
            <a:ext cx="4463380" cy="335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C9B2EA6-402B-4275-A9CE-C20EDE1A0717}" type="slidenum">
              <a:rPr lang="en-US" altLang="en-US" smtClean="0">
                <a:latin typeface="Arial" charset="0"/>
                <a:cs typeface="Arial" charset="0"/>
              </a:rPr>
              <a:pPr/>
              <a:t>42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9728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81000" y="0"/>
            <a:ext cx="8458200" cy="15240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tx1"/>
                </a:solidFill>
              </a:rPr>
              <a:t>Movements</a:t>
            </a:r>
          </a:p>
        </p:txBody>
      </p:sp>
      <p:sp>
        <p:nvSpPr>
          <p:cNvPr id="605187" name="Rectangle 3"/>
          <p:cNvSpPr>
            <a:spLocks noChangeArrowheads="1"/>
          </p:cNvSpPr>
          <p:nvPr/>
        </p:nvSpPr>
        <p:spPr bwMode="auto">
          <a:xfrm>
            <a:off x="1828800" y="3962400"/>
            <a:ext cx="5943600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altLang="en-US" sz="240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3276600" y="1828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CC0000"/>
                </a:solidFill>
              </a:rPr>
              <a:t> </a:t>
            </a:r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990600" y="1295400"/>
            <a:ext cx="75438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800" b="1" dirty="0"/>
              <a:t>Create movements from lines, plant branching patterns, wind, or water flow.  Straight lines cause, direct, forced, and quick movement, whereas curved lines lead the eye and create mystery.</a:t>
            </a:r>
          </a:p>
        </p:txBody>
      </p:sp>
      <p:pic>
        <p:nvPicPr>
          <p:cNvPr id="97286" name="Picture 9" descr="The graceful form and gorgeous plumes of the Maidengrass make this ornamental grass a must-have! See more awesome plants: www.bhg.com/gardening/design/styles/best-plants-and-trees-for-rooftop-gardens/?socsrc=bhgpin070312: The graceful form and gorgeous plumes of the Maidengrass make this ornamental grass a must-have! See more awesome plants: www.bhg.com/gardening/design/styles/best-plants-and-trees-for-rooftop-gardens/?socsrc=bhgpin0703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4725" y="3733799"/>
            <a:ext cx="2987675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7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733799"/>
            <a:ext cx="3983567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1DF58B0-9FBB-40EC-99F6-6B708B1F2529}" type="slidenum">
              <a:rPr lang="en-US" altLang="en-US" smtClean="0">
                <a:latin typeface="Arial" charset="0"/>
                <a:cs typeface="Arial" charset="0"/>
              </a:rPr>
              <a:pPr/>
              <a:t>43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58675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81000" y="0"/>
            <a:ext cx="8458200" cy="1524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Unity by Repetition and Massing</a:t>
            </a:r>
          </a:p>
        </p:txBody>
      </p:sp>
      <p:sp>
        <p:nvSpPr>
          <p:cNvPr id="586755" name="Rectangle 3"/>
          <p:cNvSpPr>
            <a:spLocks noChangeArrowheads="1"/>
          </p:cNvSpPr>
          <p:nvPr/>
        </p:nvSpPr>
        <p:spPr bwMode="auto">
          <a:xfrm>
            <a:off x="1828800" y="3962400"/>
            <a:ext cx="5943600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altLang="en-US" sz="240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3276600" y="1828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CC0000"/>
                </a:solidFill>
              </a:rPr>
              <a:t> 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685800" y="1219200"/>
            <a:ext cx="815340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800" b="1" dirty="0"/>
              <a:t>Achieve unity by using similar elements (size, shape, value, or texture) through design composition.  </a:t>
            </a:r>
          </a:p>
          <a:p>
            <a:pPr marL="342900" indent="-342900"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800" b="1" dirty="0"/>
              <a:t>Lack of repetition results in visual chaos due to no relationship among elements.  But too much repetition can be monotonous or even boring.</a:t>
            </a:r>
          </a:p>
        </p:txBody>
      </p:sp>
      <p:pic>
        <p:nvPicPr>
          <p:cNvPr id="99334" name="irc_mi" descr="http://www.marottelandscapes.com/data1/images/mainpix08.jpg">
            <a:hlinkClick r:id="rId3"/>
          </p:cNvPr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685800" y="4495800"/>
            <a:ext cx="4433888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5" name="Picture 9" descr="62275b8feb4dcb80767a0311ec4b4112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10187" y="4495800"/>
            <a:ext cx="3071813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0AE9BEC-C04C-4665-B7D4-C6A6DC7706FA}" type="slidenum">
              <a:rPr lang="en-US" altLang="en-US" smtClean="0">
                <a:latin typeface="Arial" charset="0"/>
                <a:cs typeface="Arial" charset="0"/>
              </a:rPr>
              <a:pPr/>
              <a:t>44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525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tx1"/>
                </a:solidFill>
              </a:rPr>
              <a:t>Closing Comments, Q&amp;A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2971800"/>
          </a:xfrm>
        </p:spPr>
        <p:txBody>
          <a:bodyPr anchorCtr="1"/>
          <a:lstStyle/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  <a:p>
            <a:pPr eaLnBrk="1" hangingPunct="1"/>
            <a:endParaRPr lang="en-US" altLang="en-US" sz="2800" smtClean="0">
              <a:solidFill>
                <a:schemeClr val="hlink"/>
              </a:solidFill>
            </a:endParaRP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8600" y="3657600"/>
            <a:ext cx="87407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marL="342900" indent="-342900" algn="ctr">
              <a:spcBef>
                <a:spcPct val="20000"/>
              </a:spcBef>
            </a:pPr>
            <a:r>
              <a:rPr lang="en-US" altLang="en-US" sz="2400" b="1"/>
              <a:t>Everett Chu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altLang="en-US"/>
              <a:t>Azusa Farm and Gardens, Mount Vernon</a:t>
            </a:r>
          </a:p>
          <a:p>
            <a:pPr marL="342900" indent="-342900" algn="ctr"/>
            <a:r>
              <a:rPr lang="en-US" altLang="en-US"/>
              <a:t>360-424-1580, </a:t>
            </a:r>
            <a:r>
              <a:rPr lang="en-US" altLang="en-US">
                <a:hlinkClick r:id="rId3"/>
              </a:rPr>
              <a:t>everett@azusafarm.com</a:t>
            </a:r>
            <a:endParaRPr lang="en-US" altLang="en-US"/>
          </a:p>
          <a:p>
            <a:pPr marL="342900" indent="-342900" algn="ctr"/>
            <a:r>
              <a:rPr lang="en-US" altLang="en-US">
                <a:solidFill>
                  <a:srgbClr val="800000"/>
                </a:solidFill>
              </a:rPr>
              <a:t>See our Purposeful-garden Display at SICBA Home and Garden Show</a:t>
            </a:r>
          </a:p>
          <a:p>
            <a:pPr marL="342900" indent="-342900" algn="ctr"/>
            <a:r>
              <a:rPr lang="en-US" altLang="en-US">
                <a:solidFill>
                  <a:srgbClr val="800000"/>
                </a:solidFill>
              </a:rPr>
              <a:t>March 23-25, 2018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en-US">
              <a:solidFill>
                <a:srgbClr val="800000"/>
              </a:solidFill>
            </a:endParaRPr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533400" y="1524000"/>
            <a:ext cx="533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endParaRPr lang="en-US" altLang="en-US" sz="2400">
              <a:solidFill>
                <a:schemeClr val="bg2"/>
              </a:solidFill>
            </a:endParaRPr>
          </a:p>
        </p:txBody>
      </p:sp>
      <p:pic>
        <p:nvPicPr>
          <p:cNvPr id="10138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5486400"/>
            <a:ext cx="2133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5486400"/>
            <a:ext cx="24384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4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3200" y="5486400"/>
            <a:ext cx="1096963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5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0" y="5486400"/>
            <a:ext cx="2743200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6" name="Picture 12" descr="IMG_5597croppe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29000" y="1524000"/>
            <a:ext cx="2330450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7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600" y="1524000"/>
            <a:ext cx="302577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8" name="Picture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43600" y="1524000"/>
            <a:ext cx="302577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A1D4996-60C0-42A2-B78B-CEFEF451997C}" type="slidenum">
              <a:rPr lang="en-US" altLang="en-US" smtClean="0">
                <a:latin typeface="Arial" charset="0"/>
                <a:cs typeface="Arial" charset="0"/>
              </a:rPr>
              <a:pPr/>
              <a:t>5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-53975"/>
            <a:ext cx="8305800" cy="1501775"/>
          </a:xfrm>
        </p:spPr>
        <p:txBody>
          <a:bodyPr anchor="ctr"/>
          <a:lstStyle/>
          <a:p>
            <a:pPr eaLnBrk="1" hangingPunct="1"/>
            <a:r>
              <a:rPr lang="en-US" altLang="en-US" sz="4000" b="1" smtClean="0">
                <a:solidFill>
                  <a:schemeClr val="tx1"/>
                </a:solidFill>
              </a:rPr>
              <a:t>Gardens should be Purposeful</a:t>
            </a:r>
            <a:br>
              <a:rPr lang="en-US" altLang="en-US" sz="4000" b="1" smtClean="0">
                <a:solidFill>
                  <a:schemeClr val="tx1"/>
                </a:solidFill>
              </a:rPr>
            </a:br>
            <a:r>
              <a:rPr lang="en-US" altLang="en-US" sz="2000" smtClean="0">
                <a:solidFill>
                  <a:schemeClr val="tx1"/>
                </a:solidFill>
              </a:rPr>
              <a:t>16-article Series “Ask the Master Gardener” Column</a:t>
            </a:r>
          </a:p>
        </p:txBody>
      </p:sp>
      <p:sp>
        <p:nvSpPr>
          <p:cNvPr id="668675" name="Rectangle 3"/>
          <p:cNvSpPr>
            <a:spLocks noChangeArrowheads="1"/>
          </p:cNvSpPr>
          <p:nvPr/>
        </p:nvSpPr>
        <p:spPr bwMode="auto">
          <a:xfrm>
            <a:off x="1828800" y="3962400"/>
            <a:ext cx="5943600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altLang="en-US" sz="240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276600" y="1828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CC0000"/>
                </a:solidFill>
              </a:rPr>
              <a:t> </a:t>
            </a:r>
          </a:p>
        </p:txBody>
      </p:sp>
      <p:pic>
        <p:nvPicPr>
          <p:cNvPr id="7" name="Picture 2" descr="02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2" b="2727"/>
          <a:stretch>
            <a:fillRect/>
          </a:stretch>
        </p:blipFill>
        <p:spPr bwMode="auto">
          <a:xfrm>
            <a:off x="1089193" y="1175860"/>
            <a:ext cx="4096696" cy="568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02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9" b="909"/>
          <a:stretch>
            <a:fillRect/>
          </a:stretch>
        </p:blipFill>
        <p:spPr bwMode="auto">
          <a:xfrm>
            <a:off x="5410199" y="1175861"/>
            <a:ext cx="2627603" cy="579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A1D4996-60C0-42A2-B78B-CEFEF451997C}" type="slidenum">
              <a:rPr lang="en-US" altLang="en-US" smtClean="0">
                <a:latin typeface="Arial" charset="0"/>
                <a:cs typeface="Arial" charset="0"/>
              </a:rPr>
              <a:pPr/>
              <a:t>6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-53975"/>
            <a:ext cx="8305800" cy="1501775"/>
          </a:xfrm>
        </p:spPr>
        <p:txBody>
          <a:bodyPr anchor="ctr"/>
          <a:lstStyle/>
          <a:p>
            <a:pPr eaLnBrk="1" hangingPunct="1"/>
            <a:r>
              <a:rPr lang="en-US" altLang="en-US" sz="4000" b="1" dirty="0" smtClean="0">
                <a:solidFill>
                  <a:schemeClr val="tx1"/>
                </a:solidFill>
              </a:rPr>
              <a:t>Purposeful Gardens</a:t>
            </a:r>
            <a:br>
              <a:rPr lang="en-US" altLang="en-US" sz="4000" b="1" dirty="0" smtClean="0">
                <a:solidFill>
                  <a:schemeClr val="tx1"/>
                </a:solidFill>
              </a:rPr>
            </a:br>
            <a:r>
              <a:rPr lang="en-US" altLang="en-US" sz="2000" dirty="0" smtClean="0">
                <a:solidFill>
                  <a:schemeClr val="tx1"/>
                </a:solidFill>
              </a:rPr>
              <a:t>WSU Skagit Master Gardener: Article Archive</a:t>
            </a:r>
          </a:p>
        </p:txBody>
      </p:sp>
      <p:sp>
        <p:nvSpPr>
          <p:cNvPr id="668675" name="Rectangle 3"/>
          <p:cNvSpPr>
            <a:spLocks noChangeArrowheads="1"/>
          </p:cNvSpPr>
          <p:nvPr/>
        </p:nvSpPr>
        <p:spPr bwMode="auto">
          <a:xfrm>
            <a:off x="1828800" y="3962400"/>
            <a:ext cx="5943600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altLang="en-US" sz="240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276600" y="1828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CC0000"/>
                </a:solidFill>
              </a:rPr>
              <a:t> </a:t>
            </a:r>
          </a:p>
        </p:txBody>
      </p:sp>
      <p:pic>
        <p:nvPicPr>
          <p:cNvPr id="23557" name="Picture 6"/>
          <p:cNvPicPr>
            <a:picLocks noChangeAspect="1"/>
          </p:cNvPicPr>
          <p:nvPr/>
        </p:nvPicPr>
        <p:blipFill>
          <a:blip r:embed="rId3"/>
          <a:srcRect t="18803" r="-1282" b="17947"/>
          <a:stretch>
            <a:fillRect/>
          </a:stretch>
        </p:blipFill>
        <p:spPr bwMode="auto">
          <a:xfrm>
            <a:off x="0" y="1195388"/>
            <a:ext cx="9067800" cy="566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72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16906EC-D934-4931-8E0E-03FF77455776}" type="slidenum">
              <a:rPr lang="en-US" altLang="en-US" smtClean="0">
                <a:latin typeface="Arial" charset="0"/>
                <a:cs typeface="Arial" charset="0"/>
              </a:rPr>
              <a:pPr/>
              <a:t>7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0"/>
            <a:ext cx="8915400" cy="1447800"/>
          </a:xfrm>
        </p:spPr>
        <p:txBody>
          <a:bodyPr anchor="ctr"/>
          <a:lstStyle/>
          <a:p>
            <a:pPr eaLnBrk="1" hangingPunct="1"/>
            <a:r>
              <a:rPr lang="en-US" altLang="en-US" sz="4000" b="1" smtClean="0">
                <a:solidFill>
                  <a:schemeClr val="tx1"/>
                </a:solidFill>
              </a:rPr>
              <a:t>Landscape Design/Build: Anacortes</a:t>
            </a:r>
            <a:br>
              <a:rPr lang="en-US" altLang="en-US" sz="4000" b="1" smtClean="0">
                <a:solidFill>
                  <a:schemeClr val="tx1"/>
                </a:solidFill>
              </a:rPr>
            </a:br>
            <a:endParaRPr lang="en-US" altLang="en-US" sz="2400" smtClean="0">
              <a:solidFill>
                <a:schemeClr val="tx1"/>
              </a:solidFill>
            </a:endParaRPr>
          </a:p>
        </p:txBody>
      </p:sp>
      <p:sp>
        <p:nvSpPr>
          <p:cNvPr id="668675" name="Rectangle 3"/>
          <p:cNvSpPr>
            <a:spLocks noChangeArrowheads="1"/>
          </p:cNvSpPr>
          <p:nvPr/>
        </p:nvSpPr>
        <p:spPr bwMode="auto">
          <a:xfrm>
            <a:off x="1828800" y="3962400"/>
            <a:ext cx="5943600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altLang="en-US" sz="240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276600" y="1828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CC0000"/>
                </a:solidFill>
              </a:rPr>
              <a:t> </a:t>
            </a:r>
          </a:p>
        </p:txBody>
      </p:sp>
      <p:pic>
        <p:nvPicPr>
          <p:cNvPr id="25605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049338"/>
            <a:ext cx="7769225" cy="582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Rectangle 3"/>
          <p:cNvSpPr txBox="1">
            <a:spLocks noChangeArrowheads="1"/>
          </p:cNvSpPr>
          <p:nvPr/>
        </p:nvSpPr>
        <p:spPr bwMode="auto">
          <a:xfrm>
            <a:off x="4953000" y="838200"/>
            <a:ext cx="403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>
              <a:spcBef>
                <a:spcPct val="50000"/>
              </a:spcBef>
            </a:pPr>
            <a:r>
              <a:rPr lang="en-US" altLang="en-US" sz="2000" b="1"/>
              <a:t>2015 - 2017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E136BCE-3762-436D-9A50-8711CEA52269}" type="slidenum">
              <a:rPr lang="en-US" altLang="en-US" smtClean="0">
                <a:latin typeface="Arial" charset="0"/>
                <a:cs typeface="Arial" charset="0"/>
              </a:rPr>
              <a:pPr/>
              <a:t>8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0"/>
            <a:ext cx="8305800" cy="1447800"/>
          </a:xfrm>
        </p:spPr>
        <p:txBody>
          <a:bodyPr anchor="ctr"/>
          <a:lstStyle/>
          <a:p>
            <a:pPr eaLnBrk="1" hangingPunct="1"/>
            <a:r>
              <a:rPr lang="en-US" altLang="en-US" sz="4000" b="1" smtClean="0">
                <a:solidFill>
                  <a:schemeClr val="tx1"/>
                </a:solidFill>
              </a:rPr>
              <a:t>Client-Success Example</a:t>
            </a:r>
            <a:br>
              <a:rPr lang="en-US" altLang="en-US" sz="4000" b="1" smtClean="0">
                <a:solidFill>
                  <a:schemeClr val="tx1"/>
                </a:solidFill>
              </a:rPr>
            </a:br>
            <a:r>
              <a:rPr lang="en-US" altLang="en-US" sz="2400" smtClean="0">
                <a:solidFill>
                  <a:srgbClr val="800000"/>
                </a:solidFill>
              </a:rPr>
              <a:t>San Juan Passage</a:t>
            </a:r>
            <a:r>
              <a:rPr lang="en-US" altLang="en-US" sz="2400" smtClean="0">
                <a:solidFill>
                  <a:schemeClr val="tx1"/>
                </a:solidFill>
              </a:rPr>
              <a:t>: a 99-home Community</a:t>
            </a:r>
          </a:p>
        </p:txBody>
      </p:sp>
      <p:sp>
        <p:nvSpPr>
          <p:cNvPr id="668675" name="Rectangle 3"/>
          <p:cNvSpPr>
            <a:spLocks noChangeArrowheads="1"/>
          </p:cNvSpPr>
          <p:nvPr/>
        </p:nvSpPr>
        <p:spPr bwMode="auto">
          <a:xfrm>
            <a:off x="1828800" y="3962400"/>
            <a:ext cx="5943600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altLang="en-US" sz="240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276600" y="1828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CC0000"/>
                </a:solidFill>
              </a:rPr>
              <a:t> </a:t>
            </a:r>
          </a:p>
        </p:txBody>
      </p:sp>
      <p:sp>
        <p:nvSpPr>
          <p:cNvPr id="27653" name="Rectangle 3"/>
          <p:cNvSpPr txBox="1">
            <a:spLocks noChangeArrowheads="1"/>
          </p:cNvSpPr>
          <p:nvPr/>
        </p:nvSpPr>
        <p:spPr bwMode="auto">
          <a:xfrm>
            <a:off x="609600" y="1433513"/>
            <a:ext cx="807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altLang="en-US" sz="2000"/>
              <a:t>Landscape renovation for HOA’s common areas (6 parks)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altLang="en-US" sz="2000"/>
              <a:t>Complete landscape redo for 15 homes (out of 90 existing ones)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endParaRPr lang="en-US" altLang="en-US" sz="2000"/>
          </a:p>
        </p:txBody>
      </p:sp>
      <p:pic>
        <p:nvPicPr>
          <p:cNvPr id="2765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0750" y="2424113"/>
            <a:ext cx="5683250" cy="405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8" y="4724400"/>
            <a:ext cx="31972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738" y="2424113"/>
            <a:ext cx="3221037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15300" y="6248400"/>
            <a:ext cx="8382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F0F2C38-6047-4C5E-8A4D-605C31D37B4B}" type="slidenum">
              <a:rPr lang="en-US" altLang="en-US" smtClean="0">
                <a:latin typeface="Arial" charset="0"/>
                <a:cs typeface="Arial" charset="0"/>
              </a:rPr>
              <a:pPr/>
              <a:t>9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524000"/>
          </a:xfrm>
        </p:spPr>
        <p:txBody>
          <a:bodyPr anchor="ctr"/>
          <a:lstStyle/>
          <a:p>
            <a:pPr eaLnBrk="1" hangingPunct="1"/>
            <a:r>
              <a:rPr lang="en-US" altLang="en-US" sz="4000" b="1" smtClean="0">
                <a:solidFill>
                  <a:schemeClr val="tx1"/>
                </a:solidFill>
              </a:rPr>
              <a:t>Azusa’s Nature-inspired Landscape</a:t>
            </a:r>
          </a:p>
        </p:txBody>
      </p:sp>
      <p:sp>
        <p:nvSpPr>
          <p:cNvPr id="623619" name="Rectangle 3"/>
          <p:cNvSpPr>
            <a:spLocks noChangeArrowheads="1"/>
          </p:cNvSpPr>
          <p:nvPr/>
        </p:nvSpPr>
        <p:spPr bwMode="auto">
          <a:xfrm>
            <a:off x="1828800" y="3962400"/>
            <a:ext cx="5943600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altLang="en-US" sz="240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276600" y="1828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CC0000"/>
                </a:solidFill>
              </a:rPr>
              <a:t> </a:t>
            </a:r>
          </a:p>
        </p:txBody>
      </p:sp>
      <p:sp>
        <p:nvSpPr>
          <p:cNvPr id="29701" name="Rectangle 9"/>
          <p:cNvSpPr>
            <a:spLocks noChangeArrowheads="1"/>
          </p:cNvSpPr>
          <p:nvPr/>
        </p:nvSpPr>
        <p:spPr bwMode="auto">
          <a:xfrm>
            <a:off x="6611938" y="1912938"/>
            <a:ext cx="12557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/>
              <a:t>After</a:t>
            </a:r>
          </a:p>
        </p:txBody>
      </p:sp>
      <p:sp>
        <p:nvSpPr>
          <p:cNvPr id="29702" name="Rectangle 10"/>
          <p:cNvSpPr>
            <a:spLocks noChangeArrowheads="1"/>
          </p:cNvSpPr>
          <p:nvPr/>
        </p:nvSpPr>
        <p:spPr bwMode="auto">
          <a:xfrm>
            <a:off x="1811338" y="1912938"/>
            <a:ext cx="12557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/>
              <a:t>Before</a:t>
            </a:r>
          </a:p>
        </p:txBody>
      </p:sp>
      <p:pic>
        <p:nvPicPr>
          <p:cNvPr id="29703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25" y="2971800"/>
            <a:ext cx="4648200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3201988"/>
            <a:ext cx="4343400" cy="325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75364</TotalTime>
  <Words>1929</Words>
  <Application>Microsoft Office PowerPoint</Application>
  <PresentationFormat>On-screen Show (4:3)</PresentationFormat>
  <Paragraphs>386</Paragraphs>
  <Slides>44</Slides>
  <Notes>44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Default Design</vt:lpstr>
      <vt:lpstr>Drought-resistant Landscape</vt:lpstr>
      <vt:lpstr>About Azusa</vt:lpstr>
      <vt:lpstr>Azusa Affiliations</vt:lpstr>
      <vt:lpstr>Azusa’s Classes &amp; Workshops</vt:lpstr>
      <vt:lpstr>Gardens should be Purposeful 16-article Series “Ask the Master Gardener” Column</vt:lpstr>
      <vt:lpstr>Purposeful Gardens WSU Skagit Master Gardener: Article Archive</vt:lpstr>
      <vt:lpstr>Landscape Design/Build: Anacortes </vt:lpstr>
      <vt:lpstr>Client-Success Example San Juan Passage: a 99-home Community</vt:lpstr>
      <vt:lpstr>Azusa’s Nature-inspired Landscape</vt:lpstr>
      <vt:lpstr>Landscape is an Ecosystem</vt:lpstr>
      <vt:lpstr>Landscape is Part of  Microclimate</vt:lpstr>
      <vt:lpstr>Landscaping is Reforestation</vt:lpstr>
      <vt:lpstr>Drought-resistant Approach</vt:lpstr>
      <vt:lpstr>How to Plant and Care</vt:lpstr>
      <vt:lpstr>Plant Groups: Woody, Non-woody </vt:lpstr>
      <vt:lpstr>Trees and Shrubs, 1 of 7 for Drought-resistant Gardens</vt:lpstr>
      <vt:lpstr>Trees and Shrubs, 2 of 7 for Drought-resistant Gardens</vt:lpstr>
      <vt:lpstr>Trees and Shrubs, 3 of 7 for Drought-resistant Gardens</vt:lpstr>
      <vt:lpstr>Trees and Shrubs, 4 of 7 for Drought-resistant Gardens</vt:lpstr>
      <vt:lpstr>Trees and Shrubs, 5 of 7 for Drought-resistant Gardens</vt:lpstr>
      <vt:lpstr>Trees and Shrubs, 6 of 7 for Drought-resistant Gardens</vt:lpstr>
      <vt:lpstr>Trees and Shrubs, 7 of 7 for Drought-resistant Gardens</vt:lpstr>
      <vt:lpstr>Forbs, 1 of 8 for Drought-resistant Gardens</vt:lpstr>
      <vt:lpstr>Forbs, 2 of 8 for Drought-resistant Gardens</vt:lpstr>
      <vt:lpstr>Forbs, 3 of 8 for Drought-resistant Gardens</vt:lpstr>
      <vt:lpstr>Forbs, 4 of 8 for Drought-resistant Gardens</vt:lpstr>
      <vt:lpstr>Forbs, 5 of 8 for Drought-resistant Gardens</vt:lpstr>
      <vt:lpstr>Forbs, 6 of 8 for Drought-resistant Gardens</vt:lpstr>
      <vt:lpstr>Forbs, 7 of 8 for Drought-resistant Gardens</vt:lpstr>
      <vt:lpstr>Forbs, 8 of 8 for Drought-resistant Gardens</vt:lpstr>
      <vt:lpstr>Grass and Grass-like for Drought-resistant Gardens</vt:lpstr>
      <vt:lpstr>Design Principles for Inviting Landscape</vt:lpstr>
      <vt:lpstr>Line, Shape and Form</vt:lpstr>
      <vt:lpstr>Texture and Color</vt:lpstr>
      <vt:lpstr>Focal, Emphasis, and Dominance</vt:lpstr>
      <vt:lpstr>Layering</vt:lpstr>
      <vt:lpstr>Sequencing with Texture</vt:lpstr>
      <vt:lpstr>Sequencing with Colors</vt:lpstr>
      <vt:lpstr>Balance by Symmetry or Asymmetry</vt:lpstr>
      <vt:lpstr>Harmony from Sameness</vt:lpstr>
      <vt:lpstr>Harmony from Simplicity</vt:lpstr>
      <vt:lpstr>Movements</vt:lpstr>
      <vt:lpstr>Unity by Repetition and Massing</vt:lpstr>
      <vt:lpstr>Closing Comments, Q&amp;A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Everett Chu</dc:creator>
  <cp:lastModifiedBy>Garden Club</cp:lastModifiedBy>
  <cp:revision>224</cp:revision>
  <dcterms:created xsi:type="dcterms:W3CDTF">2006-12-13T07:57:10Z</dcterms:created>
  <dcterms:modified xsi:type="dcterms:W3CDTF">2018-01-17T19:44:06Z</dcterms:modified>
</cp:coreProperties>
</file>