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63" r:id="rId5"/>
    <p:sldId id="258" r:id="rId6"/>
    <p:sldId id="260" r:id="rId7"/>
    <p:sldId id="261" r:id="rId8"/>
    <p:sldId id="262" r:id="rId9"/>
    <p:sldId id="265" r:id="rId10"/>
    <p:sldId id="264" r:id="rId11"/>
    <p:sldId id="273" r:id="rId12"/>
    <p:sldId id="266" r:id="rId13"/>
    <p:sldId id="267" r:id="rId14"/>
    <p:sldId id="271" r:id="rId15"/>
    <p:sldId id="268" r:id="rId16"/>
    <p:sldId id="269" r:id="rId17"/>
    <p:sldId id="272" r:id="rId18"/>
    <p:sldId id="270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39" d="100"/>
          <a:sy n="139" d="100"/>
        </p:scale>
        <p:origin x="-3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LB%20%20%20disc:Users:barbarabentley:Documents:BLB%20excel%20docs:Lupin%20data:15N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/>
              <a:t>Percent Nitrogen in foliage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'15N'!$A$54</c:f>
              <c:strCache>
                <c:ptCount val="1"/>
                <c:pt idx="0">
                  <c:v>Low N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'15N'!$B$53:$D$53</c:f>
              <c:numCache>
                <c:formatCode>General_)</c:formatCode>
                <c:ptCount val="3"/>
                <c:pt idx="0">
                  <c:v>350.0</c:v>
                </c:pt>
                <c:pt idx="1">
                  <c:v>500.0</c:v>
                </c:pt>
                <c:pt idx="2">
                  <c:v>650.0</c:v>
                </c:pt>
              </c:numCache>
            </c:numRef>
          </c:cat>
          <c:val>
            <c:numRef>
              <c:f>'15N'!$B$54:$D$54</c:f>
              <c:numCache>
                <c:formatCode>0.00_)</c:formatCode>
                <c:ptCount val="3"/>
                <c:pt idx="0">
                  <c:v>1.066666666666667</c:v>
                </c:pt>
                <c:pt idx="1">
                  <c:v>0.973333333333333</c:v>
                </c:pt>
                <c:pt idx="2">
                  <c:v>1.146666666666667</c:v>
                </c:pt>
              </c:numCache>
            </c:numRef>
          </c:val>
        </c:ser>
        <c:ser>
          <c:idx val="1"/>
          <c:order val="1"/>
          <c:tx>
            <c:strRef>
              <c:f>'15N'!$A$55</c:f>
              <c:strCache>
                <c:ptCount val="1"/>
                <c:pt idx="0">
                  <c:v>High N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dLbls>
            <c:delete val="1"/>
          </c:dLbls>
          <c:cat>
            <c:numRef>
              <c:f>'15N'!$B$53:$D$53</c:f>
              <c:numCache>
                <c:formatCode>General_)</c:formatCode>
                <c:ptCount val="3"/>
                <c:pt idx="0">
                  <c:v>350.0</c:v>
                </c:pt>
                <c:pt idx="1">
                  <c:v>500.0</c:v>
                </c:pt>
                <c:pt idx="2">
                  <c:v>650.0</c:v>
                </c:pt>
              </c:numCache>
            </c:numRef>
          </c:cat>
          <c:val>
            <c:numRef>
              <c:f>'15N'!$B$55:$D$55</c:f>
              <c:numCache>
                <c:formatCode>0.00_)</c:formatCode>
                <c:ptCount val="3"/>
                <c:pt idx="0">
                  <c:v>1.066666666666667</c:v>
                </c:pt>
                <c:pt idx="1">
                  <c:v>0.943333333333333</c:v>
                </c:pt>
                <c:pt idx="2">
                  <c:v>0.946666666666667</c:v>
                </c:pt>
              </c:numCache>
            </c:numRef>
          </c:val>
        </c:ser>
        <c:ser>
          <c:idx val="2"/>
          <c:order val="2"/>
          <c:tx>
            <c:strRef>
              <c:f>'15N'!$A$56</c:f>
              <c:strCache>
                <c:ptCount val="1"/>
                <c:pt idx="0">
                  <c:v>Bradyrhizobium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'15N'!$B$53:$D$53</c:f>
              <c:numCache>
                <c:formatCode>General_)</c:formatCode>
                <c:ptCount val="3"/>
                <c:pt idx="0">
                  <c:v>350.0</c:v>
                </c:pt>
                <c:pt idx="1">
                  <c:v>500.0</c:v>
                </c:pt>
                <c:pt idx="2">
                  <c:v>650.0</c:v>
                </c:pt>
              </c:numCache>
            </c:numRef>
          </c:cat>
          <c:val>
            <c:numRef>
              <c:f>'15N'!$B$56:$D$56</c:f>
              <c:numCache>
                <c:formatCode>0.00_)</c:formatCode>
                <c:ptCount val="3"/>
                <c:pt idx="0">
                  <c:v>1.646</c:v>
                </c:pt>
                <c:pt idx="1">
                  <c:v>3.01</c:v>
                </c:pt>
                <c:pt idx="2">
                  <c:v>2.635333333333333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40"/>
        <c:axId val="2123600648"/>
        <c:axId val="2131516744"/>
      </c:barChart>
      <c:catAx>
        <c:axId val="2123600648"/>
        <c:scaling>
          <c:orientation val="minMax"/>
        </c:scaling>
        <c:delete val="0"/>
        <c:axPos val="b"/>
        <c:numFmt formatCode="General_)" sourceLinked="1"/>
        <c:majorTickMark val="none"/>
        <c:minorTickMark val="none"/>
        <c:tickLblPos val="nextTo"/>
        <c:crossAx val="2131516744"/>
        <c:crosses val="autoZero"/>
        <c:auto val="1"/>
        <c:lblAlgn val="ctr"/>
        <c:lblOffset val="100"/>
        <c:noMultiLvlLbl val="0"/>
      </c:catAx>
      <c:valAx>
        <c:axId val="2131516744"/>
        <c:scaling>
          <c:orientation val="minMax"/>
        </c:scaling>
        <c:delete val="0"/>
        <c:axPos val="l"/>
        <c:numFmt formatCode="0.00_)" sourceLinked="1"/>
        <c:majorTickMark val="none"/>
        <c:minorTickMark val="none"/>
        <c:tickLblPos val="nextTo"/>
        <c:crossAx val="212360064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8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80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200"/>
            </a:pPr>
            <a:endParaRPr lang="en-US"/>
          </a:p>
        </c:txPr>
      </c:legendEntry>
      <c:layout>
        <c:manualLayout>
          <c:xMode val="edge"/>
          <c:yMode val="edge"/>
          <c:x val="0.778950456225802"/>
          <c:y val="0.392815519845418"/>
          <c:w val="0.206432824088354"/>
          <c:h val="0.24608355814134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F4D6A-3999-124B-89A1-7261C77C5ECF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F0E6E-805D-4C4F-AE23-03635E846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64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F0E6E-805D-4C4F-AE23-03635E8466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F0E6E-805D-4C4F-AE23-03635E8466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22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F0E6E-805D-4C4F-AE23-03635E8466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91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F0E6E-805D-4C4F-AE23-03635E8466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89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F0E6E-805D-4C4F-AE23-03635E8466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71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D680-3E03-E143-97EC-AE9D06219315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643F-3CB0-764E-AFAE-90F45037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1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D680-3E03-E143-97EC-AE9D06219315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643F-3CB0-764E-AFAE-90F45037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89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D680-3E03-E143-97EC-AE9D06219315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643F-3CB0-764E-AFAE-90F45037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7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D680-3E03-E143-97EC-AE9D06219315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643F-3CB0-764E-AFAE-90F45037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93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D680-3E03-E143-97EC-AE9D06219315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643F-3CB0-764E-AFAE-90F45037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59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D680-3E03-E143-97EC-AE9D06219315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643F-3CB0-764E-AFAE-90F45037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43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D680-3E03-E143-97EC-AE9D06219315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643F-3CB0-764E-AFAE-90F45037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1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D680-3E03-E143-97EC-AE9D06219315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643F-3CB0-764E-AFAE-90F45037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3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D680-3E03-E143-97EC-AE9D06219315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643F-3CB0-764E-AFAE-90F45037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9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D680-3E03-E143-97EC-AE9D06219315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643F-3CB0-764E-AFAE-90F45037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67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D680-3E03-E143-97EC-AE9D06219315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643F-3CB0-764E-AFAE-90F45037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95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4D680-3E03-E143-97EC-AE9D06219315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7643F-3CB0-764E-AFAE-90F45037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5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19714"/>
            <a:ext cx="8229600" cy="3282408"/>
          </a:xfrm>
        </p:spPr>
        <p:txBody>
          <a:bodyPr>
            <a:normAutofit/>
          </a:bodyPr>
          <a:lstStyle/>
          <a:p>
            <a:r>
              <a:rPr lang="en-US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Effects of Global Change on Plant-herbivore Interactions</a:t>
            </a:r>
            <a:endParaRPr lang="en-US" sz="6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1907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859" y="2828151"/>
            <a:ext cx="1897316" cy="18973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what about lupines?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797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12803"/>
            <a:ext cx="4038600" cy="4525963"/>
          </a:xfrm>
        </p:spPr>
        <p:txBody>
          <a:bodyPr/>
          <a:lstStyle/>
          <a:p>
            <a:r>
              <a:rPr lang="en-US" dirty="0" smtClean="0"/>
              <a:t>Nitrogen fixing legume</a:t>
            </a:r>
          </a:p>
          <a:p>
            <a:r>
              <a:rPr lang="en-US" dirty="0" smtClean="0"/>
              <a:t>Contain alkaloids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Bitter or poisonous to herbivores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16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questions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Does increased atmospheric CO</a:t>
            </a:r>
            <a:r>
              <a:rPr lang="en-US" baseline="-25000" dirty="0" smtClean="0"/>
              <a:t>2</a:t>
            </a:r>
            <a:r>
              <a:rPr lang="en-US" dirty="0" smtClean="0"/>
              <a:t> have any effect on nitrogen fixation?</a:t>
            </a:r>
          </a:p>
          <a:p>
            <a:r>
              <a:rPr lang="en-US" dirty="0" smtClean="0"/>
              <a:t>If so, what effects does that have on the nitrogen distribution in the plant?</a:t>
            </a:r>
          </a:p>
          <a:p>
            <a:pPr lvl="1"/>
            <a:r>
              <a:rPr lang="en-US" dirty="0" smtClean="0"/>
              <a:t>Changes in protein?</a:t>
            </a:r>
          </a:p>
          <a:p>
            <a:pPr lvl="1"/>
            <a:r>
              <a:rPr lang="en-US" dirty="0" smtClean="0"/>
              <a:t>Changes in chlorophyll?</a:t>
            </a:r>
          </a:p>
          <a:p>
            <a:pPr lvl="1"/>
            <a:r>
              <a:rPr lang="en-US" dirty="0" smtClean="0"/>
              <a:t>Changes in alkaloids?</a:t>
            </a:r>
          </a:p>
          <a:p>
            <a:r>
              <a:rPr lang="en-US" dirty="0" smtClean="0"/>
              <a:t>How would these changes affect the herbivores feeding on the plant?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601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design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6592" r="16592"/>
          <a:stretch>
            <a:fillRect/>
          </a:stretch>
        </p:blipFill>
        <p:spPr>
          <a:xfrm>
            <a:off x="167090" y="1735159"/>
            <a:ext cx="3649028" cy="408937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93705" y="1785294"/>
            <a:ext cx="4411175" cy="4104066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/>
              <a:t>Grew </a:t>
            </a:r>
            <a:r>
              <a:rPr lang="en-US" b="1" i="1" dirty="0" err="1" smtClean="0"/>
              <a:t>Lupinus</a:t>
            </a:r>
            <a:r>
              <a:rPr lang="en-US" b="1" i="1" dirty="0" smtClean="0"/>
              <a:t> </a:t>
            </a:r>
            <a:r>
              <a:rPr lang="en-US" b="1" i="1" dirty="0" err="1" smtClean="0"/>
              <a:t>arboreus</a:t>
            </a:r>
            <a:r>
              <a:rPr lang="en-US" b="1" i="1" dirty="0" smtClean="0"/>
              <a:t> </a:t>
            </a:r>
            <a:r>
              <a:rPr lang="en-US" b="1" dirty="0" smtClean="0"/>
              <a:t>in the </a:t>
            </a:r>
            <a:r>
              <a:rPr lang="en-US" b="1" dirty="0" err="1" smtClean="0"/>
              <a:t>Phytotron</a:t>
            </a:r>
            <a:r>
              <a:rPr lang="en-US" b="1" dirty="0" smtClean="0"/>
              <a:t> at Duke University</a:t>
            </a:r>
          </a:p>
          <a:p>
            <a:r>
              <a:rPr lang="en-US" b="1" dirty="0" smtClean="0"/>
              <a:t>Three  nutrient treatments</a:t>
            </a:r>
          </a:p>
          <a:p>
            <a:pPr lvl="1"/>
            <a:r>
              <a:rPr lang="en-US" b="1" dirty="0" smtClean="0"/>
              <a:t>High N</a:t>
            </a:r>
          </a:p>
          <a:p>
            <a:pPr lvl="1"/>
            <a:r>
              <a:rPr lang="en-US" b="1" dirty="0" smtClean="0"/>
              <a:t>Low N</a:t>
            </a:r>
          </a:p>
          <a:p>
            <a:pPr lvl="1"/>
            <a:r>
              <a:rPr lang="en-US" b="1" dirty="0" smtClean="0"/>
              <a:t>Inoculated </a:t>
            </a:r>
            <a:r>
              <a:rPr lang="en-US" b="1" dirty="0"/>
              <a:t> </a:t>
            </a:r>
            <a:r>
              <a:rPr lang="en-US" b="1" dirty="0" smtClean="0"/>
              <a:t>with </a:t>
            </a:r>
            <a:r>
              <a:rPr lang="en-US" b="1" i="1" dirty="0" err="1" smtClean="0"/>
              <a:t>Bradyrhizobium</a:t>
            </a:r>
            <a:endParaRPr lang="en-US" b="1" dirty="0" smtClean="0"/>
          </a:p>
          <a:p>
            <a:r>
              <a:rPr lang="en-US" b="1" dirty="0" smtClean="0"/>
              <a:t>Three CO</a:t>
            </a:r>
            <a:r>
              <a:rPr lang="en-US" b="1" baseline="-25000" dirty="0" smtClean="0"/>
              <a:t>2</a:t>
            </a:r>
            <a:r>
              <a:rPr lang="en-US" b="1" dirty="0" smtClean="0"/>
              <a:t> concentrations</a:t>
            </a:r>
          </a:p>
          <a:p>
            <a:pPr lvl="1" indent="-342900"/>
            <a:r>
              <a:rPr lang="en-US" b="1" dirty="0" smtClean="0"/>
              <a:t>350 ppm</a:t>
            </a:r>
          </a:p>
          <a:p>
            <a:pPr lvl="1" indent="-342900"/>
            <a:r>
              <a:rPr lang="en-US" b="1" dirty="0" smtClean="0"/>
              <a:t>500 ppm</a:t>
            </a:r>
          </a:p>
          <a:p>
            <a:pPr lvl="1" indent="-342900"/>
            <a:r>
              <a:rPr lang="en-US" b="1" dirty="0" smtClean="0"/>
              <a:t>650 ppm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85425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5492015"/>
              </p:ext>
            </p:extLst>
          </p:nvPr>
        </p:nvGraphicFramePr>
        <p:xfrm>
          <a:off x="183800" y="1203231"/>
          <a:ext cx="8153990" cy="5364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57997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17100"/>
            <a:ext cx="789730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3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853" y="232931"/>
            <a:ext cx="2388181" cy="14392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868" y="45720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Insect experiments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Army worm larvae (</a:t>
            </a:r>
            <a:r>
              <a:rPr lang="en-US" i="1" dirty="0" err="1" smtClean="0"/>
              <a:t>Spodoptera</a:t>
            </a:r>
            <a:r>
              <a:rPr lang="en-US" dirty="0" smtClean="0"/>
              <a:t>) were fed foliage from </a:t>
            </a:r>
            <a:r>
              <a:rPr lang="en-US" dirty="0" err="1" smtClean="0"/>
              <a:t>innoculated</a:t>
            </a:r>
            <a:r>
              <a:rPr lang="en-US" dirty="0" smtClean="0"/>
              <a:t> plants grown at 350, 500, and 650 ppm CO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190" y="3288252"/>
            <a:ext cx="5568273" cy="336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88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25673"/>
            <a:ext cx="2122043" cy="17591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more cascading effect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5"/>
          <a:srcRect t="-57898" b="-57898"/>
          <a:stretch>
            <a:fillRect/>
          </a:stretch>
        </p:blipFill>
        <p:spPr>
          <a:xfrm>
            <a:off x="372576" y="379295"/>
            <a:ext cx="4038600" cy="4525963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1417638"/>
            <a:ext cx="4207570" cy="503488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Pasture grasses do NOT fix nitrogen</a:t>
            </a:r>
          </a:p>
          <a:p>
            <a:r>
              <a:rPr lang="en-US" dirty="0" smtClean="0"/>
              <a:t>Elevated CO</a:t>
            </a:r>
            <a:r>
              <a:rPr lang="en-US" baseline="-25000" dirty="0" smtClean="0"/>
              <a:t>2</a:t>
            </a:r>
            <a:r>
              <a:rPr lang="en-US" dirty="0" smtClean="0"/>
              <a:t> does result in higher photosynthesis</a:t>
            </a:r>
          </a:p>
          <a:p>
            <a:pPr marL="0" indent="0" algn="ctr">
              <a:buNone/>
            </a:pPr>
            <a:r>
              <a:rPr lang="en-US" b="1" dirty="0" smtClean="0"/>
              <a:t>BUT</a:t>
            </a:r>
            <a:endParaRPr lang="en-US" b="1" dirty="0"/>
          </a:p>
          <a:p>
            <a:pPr marL="0" indent="0">
              <a:buNone/>
            </a:pPr>
            <a:r>
              <a:rPr lang="en-US" dirty="0" smtClean="0"/>
              <a:t>More C without more N </a:t>
            </a:r>
          </a:p>
          <a:p>
            <a:pPr marL="57150" indent="0">
              <a:buNone/>
            </a:pP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</a:t>
            </a:r>
            <a:r>
              <a:rPr lang="en-US" sz="2600" dirty="0" smtClean="0"/>
              <a:t>lower quality forage</a:t>
            </a:r>
          </a:p>
          <a:p>
            <a:pPr marL="457200" lvl="1" indent="0">
              <a:buNone/>
            </a:pPr>
            <a:r>
              <a:rPr lang="en-US" sz="2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600" dirty="0" smtClean="0"/>
              <a:t> cows must eat more to get the same amount of nitrogen</a:t>
            </a:r>
          </a:p>
          <a:p>
            <a:pPr marL="857250" lvl="2" indent="0">
              <a:buNone/>
            </a:pPr>
            <a:r>
              <a:rPr lang="en-US" sz="2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600" dirty="0" smtClean="0"/>
              <a:t> lower yields for the farmer</a:t>
            </a:r>
          </a:p>
          <a:p>
            <a:endParaRPr lang="en-US" sz="3200" baseline="-25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39046" t="44629"/>
          <a:stretch/>
        </p:blipFill>
        <p:spPr>
          <a:xfrm>
            <a:off x="2961272" y="4865803"/>
            <a:ext cx="953287" cy="91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18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          Conclusions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2893" y="1186520"/>
            <a:ext cx="8686800" cy="55315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Elevated CO</a:t>
            </a:r>
            <a:r>
              <a:rPr lang="en-US" baseline="-25000" dirty="0" smtClean="0"/>
              <a:t>2</a:t>
            </a:r>
            <a:r>
              <a:rPr lang="en-US" dirty="0" smtClean="0"/>
              <a:t> is like chocolate cake</a:t>
            </a:r>
            <a:br>
              <a:rPr lang="en-US" dirty="0" smtClean="0"/>
            </a:br>
            <a:r>
              <a:rPr lang="en-US" dirty="0" smtClean="0"/>
              <a:t> (for nitrogen-fixing plants)</a:t>
            </a:r>
          </a:p>
          <a:p>
            <a:pPr marL="457200" lvl="1" indent="0">
              <a:buNone/>
            </a:pPr>
            <a:r>
              <a:rPr lang="en-US" dirty="0" smtClean="0"/>
              <a:t>350 ppm is good </a:t>
            </a:r>
          </a:p>
          <a:p>
            <a:pPr marL="457200" lvl="1" indent="0">
              <a:buNone/>
            </a:pPr>
            <a:r>
              <a:rPr lang="en-US" dirty="0" smtClean="0"/>
              <a:t>500 is even better</a:t>
            </a:r>
          </a:p>
          <a:p>
            <a:pPr marL="457200" lvl="1" indent="0" algn="r">
              <a:buNone/>
            </a:pPr>
            <a:r>
              <a:rPr lang="en-US" dirty="0" smtClean="0"/>
              <a:t>                    		   	But 650 is too much</a:t>
            </a:r>
            <a:br>
              <a:rPr lang="en-US" dirty="0" smtClean="0"/>
            </a:br>
            <a:r>
              <a:rPr lang="en-US" dirty="0" smtClean="0"/>
              <a:t>             of a good thing</a:t>
            </a:r>
          </a:p>
          <a:p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Elevated CO</a:t>
            </a:r>
            <a:r>
              <a:rPr lang="en-US" baseline="-25000" dirty="0" smtClean="0"/>
              <a:t>2</a:t>
            </a:r>
            <a:r>
              <a:rPr lang="en-US" dirty="0" smtClean="0"/>
              <a:t> is </a:t>
            </a:r>
            <a:br>
              <a:rPr lang="en-US" dirty="0" smtClean="0"/>
            </a:br>
            <a:r>
              <a:rPr lang="en-US" dirty="0" smtClean="0"/>
              <a:t>not so great for herbivores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baseline="-25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546" y="542023"/>
            <a:ext cx="1953074" cy="1953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692" y="3023267"/>
            <a:ext cx="1669019" cy="22293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920712"/>
            <a:ext cx="1708912" cy="256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26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future = our choice</a:t>
            </a:r>
            <a:br>
              <a:rPr lang="en-US" dirty="0" smtClean="0"/>
            </a:br>
            <a:r>
              <a:rPr lang="en-US" dirty="0" smtClean="0"/>
              <a:t>and our </a:t>
            </a:r>
            <a:r>
              <a:rPr lang="en-US" dirty="0" smtClean="0">
                <a:solidFill>
                  <a:srgbClr val="008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ACTIONS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27063" b="-27063"/>
          <a:stretch>
            <a:fillRect/>
          </a:stretch>
        </p:blipFill>
        <p:spPr>
          <a:xfrm>
            <a:off x="457200" y="1417638"/>
            <a:ext cx="3693768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12820" r="12820"/>
          <a:stretch>
            <a:fillRect/>
          </a:stretch>
        </p:blipFill>
        <p:spPr>
          <a:xfrm>
            <a:off x="4511430" y="1734044"/>
            <a:ext cx="4409296" cy="4941393"/>
          </a:xfrm>
        </p:spPr>
      </p:pic>
    </p:spTree>
    <p:extLst>
      <p:ext uri="{BB962C8B-B14F-4D97-AF65-F5344CB8AC3E}">
        <p14:creationId xmlns:p14="http://schemas.microsoft.com/office/powerpoint/2010/main" val="3804683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9468" y="552450"/>
            <a:ext cx="3076046" cy="734483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/>
              <a:t>Union of Concerned Scientists</a:t>
            </a:r>
            <a:br>
              <a:rPr lang="en-US" sz="1600" dirty="0" smtClean="0"/>
            </a:br>
            <a:r>
              <a:rPr lang="en-US" dirty="0" smtClean="0">
                <a:solidFill>
                  <a:srgbClr val="3366FF"/>
                </a:solidFill>
              </a:rPr>
              <a:t>https://ucsusa.org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AutoNum type="arabicPeriod"/>
            </a:pPr>
            <a:r>
              <a:rPr lang="en-US" sz="1300" dirty="0" smtClean="0"/>
              <a:t>Minimize Carbon-emitting Input</a:t>
            </a:r>
          </a:p>
          <a:p>
            <a:pPr marL="800100" lvl="1" indent="-342900">
              <a:buAutoNum type="arabicPeriod"/>
            </a:pPr>
            <a:r>
              <a:rPr lang="en-US" sz="1300" dirty="0" smtClean="0"/>
              <a:t>Power tools</a:t>
            </a:r>
          </a:p>
          <a:p>
            <a:pPr marL="800100" lvl="1" indent="-342900">
              <a:buAutoNum type="arabicPeriod"/>
            </a:pPr>
            <a:r>
              <a:rPr lang="en-US" sz="1300" dirty="0" smtClean="0"/>
              <a:t>Artificial fertilizers</a:t>
            </a:r>
            <a:endParaRPr lang="en-US" sz="1300" dirty="0"/>
          </a:p>
          <a:p>
            <a:pPr marL="342900" indent="-342900">
              <a:buAutoNum type="arabicPeriod"/>
            </a:pPr>
            <a:r>
              <a:rPr lang="en-US" sz="1300" dirty="0" smtClean="0"/>
              <a:t>Don’t leave garden soil naked</a:t>
            </a:r>
          </a:p>
          <a:p>
            <a:pPr marL="800100" lvl="1" indent="-342900">
              <a:buAutoNum type="arabicPeriod"/>
            </a:pPr>
            <a:r>
              <a:rPr lang="en-US" sz="1300" dirty="0" smtClean="0"/>
              <a:t>Cover crops </a:t>
            </a:r>
            <a:r>
              <a:rPr lang="mr-IN" sz="1300" dirty="0" smtClean="0"/>
              <a:t>–</a:t>
            </a:r>
            <a:r>
              <a:rPr lang="en-US" sz="1300" dirty="0" smtClean="0"/>
              <a:t> “winter blankets”</a:t>
            </a:r>
          </a:p>
          <a:p>
            <a:pPr marL="800100" lvl="1" indent="-342900">
              <a:buAutoNum type="arabicPeriod"/>
            </a:pPr>
            <a:r>
              <a:rPr lang="en-US" sz="1300" dirty="0" smtClean="0"/>
              <a:t>Mulch </a:t>
            </a:r>
            <a:r>
              <a:rPr lang="mr-IN" sz="1300" dirty="0" smtClean="0"/>
              <a:t>–</a:t>
            </a:r>
            <a:r>
              <a:rPr lang="en-US" sz="1300" dirty="0" smtClean="0"/>
              <a:t> from cover crops or added compost</a:t>
            </a:r>
          </a:p>
          <a:p>
            <a:pPr marL="342900" indent="-342900">
              <a:buAutoNum type="arabicPeriod"/>
            </a:pPr>
            <a:r>
              <a:rPr lang="en-US" sz="1300" dirty="0" smtClean="0"/>
              <a:t>Plant trees and shrubs</a:t>
            </a:r>
          </a:p>
          <a:p>
            <a:pPr marL="800100" lvl="1" indent="-342900">
              <a:buAutoNum type="arabicPeriod"/>
            </a:pPr>
            <a:r>
              <a:rPr lang="en-US" sz="1300" dirty="0" smtClean="0"/>
              <a:t>Store carbon</a:t>
            </a:r>
          </a:p>
          <a:p>
            <a:pPr marL="800100" lvl="1" indent="-342900">
              <a:buAutoNum type="arabicPeriod"/>
            </a:pPr>
            <a:r>
              <a:rPr lang="en-US" sz="1300" dirty="0" smtClean="0"/>
              <a:t>Shade can reduce surface temperatures</a:t>
            </a:r>
          </a:p>
          <a:p>
            <a:pPr marL="342900" indent="-342900">
              <a:buAutoNum type="arabicPeriod"/>
            </a:pPr>
            <a:r>
              <a:rPr lang="en-US" sz="1300" dirty="0"/>
              <a:t>Produce home-grown veggies</a:t>
            </a:r>
          </a:p>
          <a:p>
            <a:pPr marL="800100" lvl="1" indent="-342900">
              <a:buAutoNum type="arabicPeriod"/>
            </a:pPr>
            <a:r>
              <a:rPr lang="en-US" sz="1300" dirty="0"/>
              <a:t>Reduce transportation emissions</a:t>
            </a:r>
          </a:p>
          <a:p>
            <a:pPr marL="800100" lvl="1" indent="-342900">
              <a:buAutoNum type="arabicPeriod"/>
            </a:pPr>
            <a:r>
              <a:rPr lang="en-US" sz="1300" dirty="0"/>
              <a:t>Better quality soil</a:t>
            </a:r>
          </a:p>
          <a:p>
            <a:pPr marL="342900" indent="-342900">
              <a:buAutoNum type="arabicPeriod"/>
            </a:pPr>
            <a:r>
              <a:rPr lang="en-US" sz="1300" dirty="0" smtClean="0"/>
              <a:t>Expand recycling to the garden</a:t>
            </a:r>
          </a:p>
          <a:p>
            <a:pPr marL="800100" lvl="1" indent="-342900">
              <a:buAutoNum type="arabicPeriod"/>
            </a:pPr>
            <a:r>
              <a:rPr lang="en-US" sz="1300" dirty="0" smtClean="0"/>
              <a:t>Enriches soil while also storing carbon</a:t>
            </a:r>
          </a:p>
          <a:p>
            <a:pPr marL="800100" lvl="1" indent="-342900">
              <a:buAutoNum type="arabicPeriod"/>
            </a:pPr>
            <a:r>
              <a:rPr lang="en-US" sz="1300" dirty="0" smtClean="0"/>
              <a:t>Landfills release methane</a:t>
            </a:r>
          </a:p>
          <a:p>
            <a:pPr marL="342900" indent="-342900">
              <a:buAutoNum type="arabicPeriod"/>
            </a:pPr>
            <a:r>
              <a:rPr lang="en-US" sz="1300" dirty="0" smtClean="0"/>
              <a:t>Think long and hard about your lawn</a:t>
            </a:r>
          </a:p>
          <a:p>
            <a:pPr marL="800100" lvl="1" indent="-342900">
              <a:buAutoNum type="arabicPeriod"/>
            </a:pPr>
            <a:r>
              <a:rPr lang="en-US" sz="1300" dirty="0" smtClean="0"/>
              <a:t>Minimize fertilizing -  leave grass clippings on the lawn</a:t>
            </a:r>
          </a:p>
          <a:p>
            <a:pPr marL="800100" lvl="1" indent="-342900">
              <a:buAutoNum type="arabicPeriod"/>
            </a:pPr>
            <a:r>
              <a:rPr lang="en-US" sz="1300" dirty="0" smtClean="0"/>
              <a:t>Mow high for healthy roots (more biomass, less water)</a:t>
            </a:r>
          </a:p>
          <a:p>
            <a:pPr marL="800100" lvl="1" indent="-342900">
              <a:buAutoNum type="arabicPeriod"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49" y="273050"/>
            <a:ext cx="5230593" cy="6461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5797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What is “global change”?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77144"/>
            <a:ext cx="8229600" cy="39490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Increased atmospheric CO</a:t>
            </a:r>
            <a:r>
              <a:rPr lang="en-US" sz="3600" baseline="-25000" dirty="0" smtClean="0"/>
              <a:t>2  </a:t>
            </a:r>
            <a:endParaRPr lang="en-US" sz="3600" dirty="0" smtClean="0"/>
          </a:p>
          <a:p>
            <a:pPr marL="0" indent="0" algn="ctr">
              <a:buNone/>
            </a:pPr>
            <a:r>
              <a:rPr lang="en-US" sz="3600" dirty="0" smtClean="0"/>
              <a:t>(and methane to some extent),</a:t>
            </a:r>
          </a:p>
          <a:p>
            <a:pPr marL="400050" lvl="1" indent="0" algn="ctr">
              <a:buNone/>
            </a:pPr>
            <a:endParaRPr lang="en-US" sz="3600" dirty="0" smtClean="0"/>
          </a:p>
          <a:p>
            <a:pPr marL="400050" lvl="1" indent="0" algn="ctr">
              <a:buNone/>
            </a:pPr>
            <a:r>
              <a:rPr lang="en-US" sz="3600" dirty="0" smtClean="0"/>
              <a:t>due to human activities, </a:t>
            </a:r>
          </a:p>
          <a:p>
            <a:pPr marL="400050" lvl="1" indent="0" algn="ctr">
              <a:buNone/>
            </a:pPr>
            <a:r>
              <a:rPr lang="en-US" sz="3600" dirty="0"/>
              <a:t> </a:t>
            </a:r>
            <a:r>
              <a:rPr lang="en-US" sz="3600" dirty="0" smtClean="0"/>
              <a:t>primarily from the burning of fossil fuels</a:t>
            </a:r>
          </a:p>
          <a:p>
            <a:pPr marL="400050" lvl="1" indent="0" algn="ctr">
              <a:buNone/>
            </a:pPr>
            <a:r>
              <a:rPr lang="en-US" sz="3600" dirty="0" smtClean="0"/>
              <a:t>(and cow farts)</a:t>
            </a:r>
          </a:p>
          <a:p>
            <a:endParaRPr lang="en-US" dirty="0" smtClean="0"/>
          </a:p>
          <a:p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12228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68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in CO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052842" y="1298700"/>
            <a:ext cx="3633958" cy="48274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November 16, 2018 = 409 ppm</a:t>
            </a:r>
            <a:endParaRPr lang="en-US" sz="1800" dirty="0"/>
          </a:p>
        </p:txBody>
      </p:sp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842" y="1909505"/>
            <a:ext cx="3167276" cy="3158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319" y="1417638"/>
            <a:ext cx="3840684" cy="327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19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Cascading effects</a:t>
            </a:r>
            <a:endParaRPr lang="en-US" sz="6000" dirty="0"/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457200" y="2185104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i="1" dirty="0"/>
              <a:t>When we try to pick out anything by itself, we find it hitched to everything else in the Universe</a:t>
            </a:r>
            <a:r>
              <a:rPr lang="en-US" sz="4000" b="1" dirty="0" smtClean="0"/>
              <a:t>.</a:t>
            </a: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0000FF"/>
                </a:solidFill>
              </a:rPr>
              <a:t>John Muir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13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Cascading effects: </a:t>
            </a:r>
            <a:br>
              <a:rPr lang="en-US" sz="5400" dirty="0" smtClean="0"/>
            </a:b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Global warming</a:t>
            </a:r>
            <a:endParaRPr 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32968"/>
            <a:ext cx="8229600" cy="3459163"/>
          </a:xfrm>
        </p:spPr>
        <p:txBody>
          <a:bodyPr>
            <a:normAutofit fontScale="55000" lnSpcReduction="20000"/>
          </a:bodyPr>
          <a:lstStyle/>
          <a:p>
            <a:r>
              <a:rPr lang="en-US" sz="4600" dirty="0" smtClean="0"/>
              <a:t>Climate changes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      </a:t>
            </a:r>
            <a:r>
              <a:rPr lang="en-US" sz="3200" dirty="0" smtClean="0"/>
              <a:t> Surface temperatures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51435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</a:t>
            </a:r>
          </a:p>
          <a:p>
            <a:pPr marL="51435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                             </a:t>
            </a:r>
            <a:r>
              <a:rPr lang="en-US" sz="3200" dirty="0" smtClean="0"/>
              <a:t> Storm frequency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4600" dirty="0" smtClean="0"/>
              <a:t>Sea level rise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910" y="4482125"/>
            <a:ext cx="2389387" cy="20200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329" y="2687172"/>
            <a:ext cx="1994204" cy="1431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2307" y="2032968"/>
            <a:ext cx="1971660" cy="145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06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71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Cascading effects:</a:t>
            </a:r>
            <a:br>
              <a:rPr lang="en-US" dirty="0" smtClean="0"/>
            </a:br>
            <a:r>
              <a:rPr lang="en-US" sz="53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Ocean acidification</a:t>
            </a:r>
            <a:endParaRPr lang="en-US" sz="53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/>
          <a:srcRect t="12442" b="12442"/>
          <a:stretch>
            <a:fillRect/>
          </a:stretch>
        </p:blipFill>
        <p:spPr>
          <a:xfrm>
            <a:off x="1704318" y="4412241"/>
            <a:ext cx="5062827" cy="232877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71" y="1663265"/>
            <a:ext cx="3603087" cy="2615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2746" y="1835282"/>
            <a:ext cx="3924735" cy="204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58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Cascading effects:</a:t>
            </a:r>
            <a:br>
              <a:rPr lang="en-US" dirty="0" smtClean="0"/>
            </a:br>
            <a:r>
              <a:rPr lang="en-US" sz="53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Photosynthesis</a:t>
            </a:r>
            <a:endParaRPr lang="en-US" sz="53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73953"/>
            <a:ext cx="4889505" cy="241884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rcRect t="11926" b="11926"/>
          <a:stretch>
            <a:fillRect/>
          </a:stretch>
        </p:blipFill>
        <p:spPr>
          <a:xfrm>
            <a:off x="4287368" y="4547046"/>
            <a:ext cx="3898162" cy="2143839"/>
          </a:xfrm>
        </p:spPr>
      </p:pic>
    </p:spTree>
    <p:extLst>
      <p:ext uri="{BB962C8B-B14F-4D97-AF65-F5344CB8AC3E}">
        <p14:creationId xmlns:p14="http://schemas.microsoft.com/office/powerpoint/2010/main" val="2726693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Cascading effects: </a:t>
            </a:r>
            <a:br>
              <a:rPr lang="en-US" dirty="0" smtClean="0"/>
            </a:b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Nitrogen Fixation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6" name="Picture 1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68"/>
          <a:stretch/>
        </p:blipFill>
        <p:spPr bwMode="auto">
          <a:xfrm>
            <a:off x="457200" y="1905117"/>
            <a:ext cx="6593998" cy="1804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Content Placeholder 17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9" b="26779"/>
          <a:stretch>
            <a:fillRect/>
          </a:stretch>
        </p:blipFill>
        <p:spPr bwMode="auto">
          <a:xfrm>
            <a:off x="3458762" y="4274684"/>
            <a:ext cx="4893857" cy="2349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719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6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Nitrogen is important to all life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3600" dirty="0" smtClean="0"/>
              <a:t>Proteins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-43942" b="-43942"/>
          <a:stretch>
            <a:fillRect/>
          </a:stretch>
        </p:blipFill>
        <p:spPr>
          <a:xfrm>
            <a:off x="223274" y="1535113"/>
            <a:ext cx="4040188" cy="3951288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3600" dirty="0" smtClean="0"/>
              <a:t>Chlorophyll</a:t>
            </a:r>
            <a:endParaRPr lang="en-US" sz="3600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373" y="2330867"/>
            <a:ext cx="3012676" cy="422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9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4685</TotalTime>
  <Words>402</Words>
  <Application>Microsoft Macintosh PowerPoint</Application>
  <PresentationFormat>On-screen Show (4:3)</PresentationFormat>
  <Paragraphs>115</Paragraphs>
  <Slides>19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Effects of Global Change on Plant-herbivore Interactions</vt:lpstr>
      <vt:lpstr>What is “global change”?</vt:lpstr>
      <vt:lpstr>Changes in CO2</vt:lpstr>
      <vt:lpstr>Cascading effects</vt:lpstr>
      <vt:lpstr>Cascading effects:  Global warming</vt:lpstr>
      <vt:lpstr>Cascading effects: Ocean acidification</vt:lpstr>
      <vt:lpstr>Cascading effects: Photosynthesis</vt:lpstr>
      <vt:lpstr>Cascading effects:  Nitrogen Fixation</vt:lpstr>
      <vt:lpstr>Nitrogen is important to all life</vt:lpstr>
      <vt:lpstr>So, what about lupines?</vt:lpstr>
      <vt:lpstr>Research questions</vt:lpstr>
      <vt:lpstr>Experimental design</vt:lpstr>
      <vt:lpstr>Results</vt:lpstr>
      <vt:lpstr>Results</vt:lpstr>
      <vt:lpstr>Insect experiments </vt:lpstr>
      <vt:lpstr>One more cascading effect</vt:lpstr>
      <vt:lpstr>          Conclusions</vt:lpstr>
      <vt:lpstr>The future = our choice and our ACTIONS…</vt:lpstr>
      <vt:lpstr>Union of Concerned Scientists https://ucsusa.org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Effects of Global change on Plant-herbivore interations</dc:title>
  <dc:creator>Barbara Bentley</dc:creator>
  <cp:lastModifiedBy>Barbara Bentley</cp:lastModifiedBy>
  <cp:revision>53</cp:revision>
  <dcterms:created xsi:type="dcterms:W3CDTF">2017-02-27T19:14:52Z</dcterms:created>
  <dcterms:modified xsi:type="dcterms:W3CDTF">2018-12-12T05:22:26Z</dcterms:modified>
</cp:coreProperties>
</file>