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96" r:id="rId2"/>
    <p:sldId id="257" r:id="rId3"/>
    <p:sldId id="298" r:id="rId4"/>
    <p:sldId id="269" r:id="rId5"/>
    <p:sldId id="270" r:id="rId6"/>
    <p:sldId id="271" r:id="rId7"/>
    <p:sldId id="272" r:id="rId8"/>
    <p:sldId id="274" r:id="rId9"/>
    <p:sldId id="273" r:id="rId10"/>
    <p:sldId id="292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95" r:id="rId19"/>
    <p:sldId id="297" r:id="rId20"/>
    <p:sldId id="282" r:id="rId21"/>
    <p:sldId id="284" r:id="rId22"/>
    <p:sldId id="283" r:id="rId23"/>
    <p:sldId id="286" r:id="rId24"/>
    <p:sldId id="288" r:id="rId25"/>
    <p:sldId id="300" r:id="rId26"/>
    <p:sldId id="285" r:id="rId27"/>
    <p:sldId id="299" r:id="rId28"/>
    <p:sldId id="290" r:id="rId29"/>
    <p:sldId id="294" r:id="rId30"/>
    <p:sldId id="310" r:id="rId31"/>
    <p:sldId id="291" r:id="rId32"/>
    <p:sldId id="259" r:id="rId33"/>
    <p:sldId id="263" r:id="rId34"/>
    <p:sldId id="262" r:id="rId35"/>
    <p:sldId id="266" r:id="rId36"/>
    <p:sldId id="264" r:id="rId37"/>
    <p:sldId id="265" r:id="rId38"/>
    <p:sldId id="293" r:id="rId39"/>
    <p:sldId id="261" r:id="rId40"/>
    <p:sldId id="267" r:id="rId41"/>
    <p:sldId id="268" r:id="rId42"/>
    <p:sldId id="302" r:id="rId43"/>
    <p:sldId id="309" r:id="rId44"/>
    <p:sldId id="303" r:id="rId45"/>
    <p:sldId id="304" r:id="rId46"/>
    <p:sldId id="305" r:id="rId47"/>
    <p:sldId id="306" r:id="rId48"/>
    <p:sldId id="307" r:id="rId49"/>
    <p:sldId id="308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94697" autoAdjust="0"/>
  </p:normalViewPr>
  <p:slideViewPr>
    <p:cSldViewPr snapToGrid="0" snapToObjects="1">
      <p:cViewPr varScale="1">
        <p:scale>
          <a:sx n="108" d="100"/>
          <a:sy n="108" d="100"/>
        </p:scale>
        <p:origin x="6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0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0A7F8-FB6B-F842-8043-A3CCE1222A62}" type="datetimeFigureOut">
              <a:rPr lang="en-US" smtClean="0"/>
              <a:pPr/>
              <a:t>2/13/20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EC54E-6909-6B43-8EBF-B9E472A42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EC54E-6909-6B43-8EBF-B9E472A42AB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FD28-DDA3-224B-87CA-F03C6A8A3F18}" type="datetimeFigureOut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4B288-B6D6-084D-8C14-1FB121E6A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FD28-DDA3-224B-87CA-F03C6A8A3F18}" type="datetimeFigureOut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4B288-B6D6-084D-8C14-1FB121E6A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FD28-DDA3-224B-87CA-F03C6A8A3F18}" type="datetimeFigureOut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4B288-B6D6-084D-8C14-1FB121E6A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FD28-DDA3-224B-87CA-F03C6A8A3F18}" type="datetimeFigureOut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4B288-B6D6-084D-8C14-1FB121E6A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FD28-DDA3-224B-87CA-F03C6A8A3F18}" type="datetimeFigureOut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4B288-B6D6-084D-8C14-1FB121E6A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FD28-DDA3-224B-87CA-F03C6A8A3F18}" type="datetimeFigureOut">
              <a:rPr lang="en-US" smtClean="0"/>
              <a:pPr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4B288-B6D6-084D-8C14-1FB121E6A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FD28-DDA3-224B-87CA-F03C6A8A3F18}" type="datetimeFigureOut">
              <a:rPr lang="en-US" smtClean="0"/>
              <a:pPr/>
              <a:t>2/13/20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4B288-B6D6-084D-8C14-1FB121E6A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FD28-DDA3-224B-87CA-F03C6A8A3F18}" type="datetimeFigureOut">
              <a:rPr lang="en-US" smtClean="0"/>
              <a:pPr/>
              <a:t>2/13/20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4B288-B6D6-084D-8C14-1FB121E6A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FD28-DDA3-224B-87CA-F03C6A8A3F18}" type="datetimeFigureOut">
              <a:rPr lang="en-US" smtClean="0"/>
              <a:pPr/>
              <a:t>2/13/20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4B288-B6D6-084D-8C14-1FB121E6A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FD28-DDA3-224B-87CA-F03C6A8A3F18}" type="datetimeFigureOut">
              <a:rPr lang="en-US" smtClean="0"/>
              <a:pPr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4B288-B6D6-084D-8C14-1FB121E6A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6FD28-DDA3-224B-87CA-F03C6A8A3F18}" type="datetimeFigureOut">
              <a:rPr lang="en-US" smtClean="0"/>
              <a:pPr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4B288-B6D6-084D-8C14-1FB121E6A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6FD28-DDA3-224B-87CA-F03C6A8A3F18}" type="datetimeFigureOut">
              <a:rPr lang="en-US" smtClean="0"/>
              <a:pPr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4B288-B6D6-084D-8C14-1FB121E6A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/>
              <a:t>Tomatoes from Seed to Harvest</a:t>
            </a:r>
            <a:endParaRPr lang="en-US" dirty="0"/>
          </a:p>
        </p:txBody>
      </p:sp>
      <p:pic>
        <p:nvPicPr>
          <p:cNvPr id="4" name="Content Placeholder 3" descr="Tomatoes in box 20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Timer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SR tim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967" r="-14967"/>
          <a:stretch>
            <a:fillRect/>
          </a:stretch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Oscillating Fan</a:t>
            </a:r>
          </a:p>
        </p:txBody>
      </p:sp>
      <p:pic>
        <p:nvPicPr>
          <p:cNvPr id="4" name="Content Placeholder 3" descr="SR fa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7229" r="-77229"/>
          <a:stretch>
            <a:fillRect/>
          </a:stretch>
        </p:blipFill>
        <p:spPr/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5-7 days: two leaves</a:t>
            </a:r>
          </a:p>
        </p:txBody>
      </p:sp>
      <p:pic>
        <p:nvPicPr>
          <p:cNvPr id="4" name="Content Placeholder 3" descr="Tomato seedlngs 2 leaves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1785" r="-21785"/>
          <a:stretch>
            <a:fillRect/>
          </a:stretch>
        </p:blipFill>
        <p:spPr/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weeks: four leaves</a:t>
            </a:r>
          </a:p>
        </p:txBody>
      </p:sp>
      <p:pic>
        <p:nvPicPr>
          <p:cNvPr id="4" name="Content Placeholder 3" descr="Tomato seedlngs 4 leav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345" r="-15345"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2-3 weeks: move to 4-inch pots</a:t>
            </a:r>
          </a:p>
        </p:txBody>
      </p:sp>
      <p:pic>
        <p:nvPicPr>
          <p:cNvPr id="4" name="Content Placeholder 3" descr="Tomato seedings 4&quot; pot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053" r="-8053"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5-6 weeks: harden off and transplant</a:t>
            </a:r>
          </a:p>
        </p:txBody>
      </p:sp>
      <p:pic>
        <p:nvPicPr>
          <p:cNvPr id="5" name="Content Placeholder 4" descr="Tomato seedlings sturdy tall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481" b="-2481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Transplanting Seedlings </a:t>
            </a:r>
            <a:br>
              <a:rPr lang="en-US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Goals: avoid transplant shock; develop good root structure</a:t>
            </a:r>
          </a:p>
          <a:p>
            <a:r>
              <a:rPr lang="en-US" dirty="0"/>
              <a:t>To accomplish this goal: </a:t>
            </a:r>
          </a:p>
          <a:p>
            <a:r>
              <a:rPr lang="en-US" dirty="0"/>
              <a:t>harden off where they’ll be planted</a:t>
            </a:r>
          </a:p>
          <a:p>
            <a:r>
              <a:rPr lang="en-US" dirty="0"/>
              <a:t>plant deeply</a:t>
            </a:r>
          </a:p>
          <a:p>
            <a:r>
              <a:rPr lang="en-US" dirty="0"/>
              <a:t>space 16-24 inches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Greenhouse exterior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greenhouse-exterio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822" r="-6822"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Greenhouse Interior</a:t>
            </a:r>
          </a:p>
        </p:txBody>
      </p:sp>
      <p:pic>
        <p:nvPicPr>
          <p:cNvPr id="4" name="Content Placeholder 3" descr="DSCF530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012" r="-7012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Plant half way up the stem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Tomato seedlings sturdy tall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481" b="-2481"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we’ll cover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Germinating Seeds</a:t>
            </a:r>
          </a:p>
          <a:p>
            <a:r>
              <a:rPr lang="en-US" dirty="0"/>
              <a:t>Raising Sturdy Seedlings</a:t>
            </a:r>
          </a:p>
          <a:p>
            <a:r>
              <a:rPr lang="en-US" dirty="0"/>
              <a:t>Transplanting Seedlings </a:t>
            </a:r>
          </a:p>
          <a:p>
            <a:r>
              <a:rPr lang="en-US" dirty="0"/>
              <a:t>Training Tomato Plants</a:t>
            </a:r>
          </a:p>
          <a:p>
            <a:r>
              <a:rPr lang="en-US" dirty="0"/>
              <a:t>Selecting Tomato Varieties</a:t>
            </a:r>
          </a:p>
          <a:p>
            <a:r>
              <a:rPr lang="en-US" dirty="0"/>
              <a:t>Preserving Tomatoes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 Indeterminate Tomato Plants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Goals: take advantage of their growth habit and encourage productive, manageable growth</a:t>
            </a:r>
          </a:p>
          <a:p>
            <a:r>
              <a:rPr lang="en-US" dirty="0"/>
              <a:t>To accomplish this goal: about a month after transplanting, provide support, select leaders, prune </a:t>
            </a:r>
          </a:p>
          <a:p>
            <a:r>
              <a:rPr lang="en-US" dirty="0"/>
              <a:t>See my blog on Training Tomatoes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training twine</a:t>
            </a:r>
          </a:p>
        </p:txBody>
      </p:sp>
      <p:pic>
        <p:nvPicPr>
          <p:cNvPr id="4" name="Content Placeholder 3" descr="Tomatoes, Scott train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/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Tomato Training Wall</a:t>
            </a:r>
          </a:p>
        </p:txBody>
      </p:sp>
      <p:pic>
        <p:nvPicPr>
          <p:cNvPr id="5" name="Content Placeholder 4" descr="Tomato twine wal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Tomato leaders</a:t>
            </a:r>
          </a:p>
        </p:txBody>
      </p:sp>
      <p:pic>
        <p:nvPicPr>
          <p:cNvPr id="4" name="Content Placeholder 3" descr="Tomato leaders closeup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3976" r="-73976"/>
          <a:stretch>
            <a:fillRect/>
          </a:stretch>
        </p:blipFill>
        <p:spPr/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Tomato sucker</a:t>
            </a:r>
          </a:p>
        </p:txBody>
      </p:sp>
      <p:pic>
        <p:nvPicPr>
          <p:cNvPr id="4" name="Content Placeholder 3" descr="Tomato suck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111" r="-23111"/>
          <a:stretch>
            <a:fillRect/>
          </a:stretch>
        </p:blipFill>
        <p:spPr/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A83ED-47D1-AB4C-9A55-A9CAA34AF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Removed tomato sucker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0C3C60-A2B3-F047-AB94-111F2B831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954960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Trained Tomatoes</a:t>
            </a:r>
          </a:p>
        </p:txBody>
      </p:sp>
      <p:pic>
        <p:nvPicPr>
          <p:cNvPr id="4" name="Content Placeholder 3" descr="Tomatoes before 2nd train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811" r="-8811"/>
          <a:stretch>
            <a:fillRect/>
          </a:stretch>
        </p:blipFill>
        <p:spPr/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Wall of Tomatoes</a:t>
            </a:r>
          </a:p>
        </p:txBody>
      </p:sp>
      <p:pic>
        <p:nvPicPr>
          <p:cNvPr id="4" name="Content Placeholder 3" descr="Tomato wall'1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/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Basket of Tomatoes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Tomatoes in basket on ladd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>
          <a:xfrm>
            <a:off x="457200" y="1117600"/>
            <a:ext cx="8229600" cy="452596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2019 Sample Tomato Timeline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Planted seeds: February 17</a:t>
            </a:r>
          </a:p>
          <a:p>
            <a:r>
              <a:rPr lang="en-US" dirty="0"/>
              <a:t>Seeds germinating: February 21-24</a:t>
            </a:r>
          </a:p>
          <a:p>
            <a:r>
              <a:rPr lang="en-US" dirty="0"/>
              <a:t>Seedlings to 4” pots: March 2</a:t>
            </a:r>
          </a:p>
          <a:p>
            <a:r>
              <a:rPr lang="en-US" dirty="0"/>
              <a:t>Plants to greenhouse to harden off: March 21</a:t>
            </a:r>
          </a:p>
          <a:p>
            <a:r>
              <a:rPr lang="en-US" dirty="0"/>
              <a:t>Planted in greenhouse: March 27 </a:t>
            </a:r>
          </a:p>
          <a:p>
            <a:r>
              <a:rPr lang="en-US" dirty="0"/>
              <a:t>Started training tomato plants: April 27</a:t>
            </a:r>
          </a:p>
          <a:p>
            <a:r>
              <a:rPr lang="en-US" dirty="0"/>
              <a:t>Harvested first tomato, a sweet million cherry: July 4th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 Room Exterior</a:t>
            </a:r>
          </a:p>
        </p:txBody>
      </p:sp>
      <p:pic>
        <p:nvPicPr>
          <p:cNvPr id="4" name="Content Placeholder 3" descr="Seedroom exterio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801" r="-86801"/>
          <a:stretch>
            <a:fillRect/>
          </a:stretch>
        </p:blipFill>
        <p:spPr/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1D1FD-7FA3-7B4A-BA7B-6D850FB6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Sample Tomato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58254-458A-5D40-9634-E5C7B92BE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Planted seeds: March 1</a:t>
            </a:r>
          </a:p>
          <a:p>
            <a:pPr lvl="0"/>
            <a:r>
              <a:rPr lang="en-US" dirty="0"/>
              <a:t>Seeds germinating: March 7</a:t>
            </a:r>
          </a:p>
          <a:p>
            <a:pPr lvl="0"/>
            <a:r>
              <a:rPr lang="en-US" dirty="0"/>
              <a:t>Seedlings to 4” pots: March 21</a:t>
            </a:r>
          </a:p>
          <a:p>
            <a:pPr lvl="0"/>
            <a:r>
              <a:rPr lang="en-US" dirty="0"/>
              <a:t>Plants to greenhouse to harden off: April 3</a:t>
            </a:r>
          </a:p>
          <a:p>
            <a:pPr lvl="0"/>
            <a:r>
              <a:rPr lang="en-US" dirty="0"/>
              <a:t>Planted in greenhouse: April 10 </a:t>
            </a:r>
          </a:p>
          <a:p>
            <a:pPr lvl="0"/>
            <a:r>
              <a:rPr lang="en-US" dirty="0"/>
              <a:t>Started training tomato plants: May 10</a:t>
            </a:r>
          </a:p>
          <a:p>
            <a:pPr lvl="0"/>
            <a:r>
              <a:rPr lang="en-US" dirty="0"/>
              <a:t>Harvest 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385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 Catalogs</a:t>
            </a:r>
          </a:p>
        </p:txBody>
      </p:sp>
      <p:pic>
        <p:nvPicPr>
          <p:cNvPr id="4" name="Content Placeholder 3" descr="Seed catalogs 20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407" r="-21407"/>
          <a:stretch>
            <a:fillRect/>
          </a:stretch>
        </p:blipFill>
        <p:spPr/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Catalogs and Local knowledge </a:t>
            </a:r>
            <a:br>
              <a:rPr lang="en-US" dirty="0"/>
            </a:br>
            <a:r>
              <a:rPr lang="en-US" dirty="0"/>
              <a:t>for information and advice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Days to maturity </a:t>
            </a:r>
          </a:p>
          <a:p>
            <a:r>
              <a:rPr lang="en-US" dirty="0"/>
              <a:t>Determinate vs. indeterminate</a:t>
            </a:r>
          </a:p>
          <a:p>
            <a:r>
              <a:rPr lang="en-US" dirty="0"/>
              <a:t>Heirloom or hybrid </a:t>
            </a:r>
          </a:p>
          <a:p>
            <a:r>
              <a:rPr lang="en-US" dirty="0"/>
              <a:t>Type, size, color </a:t>
            </a:r>
          </a:p>
          <a:p>
            <a:endParaRPr lang="en-US" dirty="0"/>
          </a:p>
          <a:p>
            <a:r>
              <a:rPr lang="en-US" dirty="0"/>
              <a:t>Friends</a:t>
            </a:r>
          </a:p>
          <a:p>
            <a:r>
              <a:rPr lang="en-US" dirty="0"/>
              <a:t>Tomato Tastings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>
            <a:normAutofit/>
          </a:bodyPr>
          <a:lstStyle/>
          <a:p>
            <a:r>
              <a:rPr lang="en-US" dirty="0"/>
              <a:t>Cherokee Purple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5C6145B5-DD21-4AC6-B5A6-DD5C3A205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273859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85 days</a:t>
            </a:r>
          </a:p>
          <a:p>
            <a:r>
              <a:rPr lang="en-US" sz="2000" dirty="0"/>
              <a:t>Indeterminate</a:t>
            </a:r>
          </a:p>
          <a:p>
            <a:r>
              <a:rPr lang="en-US" sz="2000" dirty="0"/>
              <a:t>Heirloom</a:t>
            </a:r>
          </a:p>
          <a:p>
            <a:r>
              <a:rPr lang="en-US" sz="2000" dirty="0"/>
              <a:t>Purple/red</a:t>
            </a:r>
          </a:p>
          <a:p>
            <a:r>
              <a:rPr lang="en-US" sz="2000" dirty="0"/>
              <a:t>Shoulders stay green</a:t>
            </a:r>
          </a:p>
          <a:p>
            <a:r>
              <a:rPr lang="en-US" sz="2000" dirty="0"/>
              <a:t>Rich flavor, favorite of many tomato lovers</a:t>
            </a:r>
          </a:p>
          <a:p>
            <a:r>
              <a:rPr lang="en-US" sz="2000" dirty="0"/>
              <a:t>Territorial, </a:t>
            </a:r>
            <a:r>
              <a:rPr lang="en-US" sz="2000" dirty="0" err="1"/>
              <a:t>Fedco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pic>
        <p:nvPicPr>
          <p:cNvPr id="4" name="Content Placeholder 3" descr="Tomato Cherokee purple.jpg"/>
          <p:cNvPicPr>
            <a:picLocks noChangeAspect="1"/>
          </p:cNvPicPr>
          <p:nvPr/>
        </p:nvPicPr>
        <p:blipFill rotWithShape="1">
          <a:blip r:embed="rId2"/>
          <a:srcRect l="20470" r="20471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>
            <a:normAutofit/>
          </a:bodyPr>
          <a:lstStyle/>
          <a:p>
            <a:r>
              <a:rPr lang="en-US" sz="4100"/>
              <a:t>Brandywine</a:t>
            </a:r>
            <a:br>
              <a:rPr lang="en-US" sz="4100"/>
            </a:br>
            <a:endParaRPr lang="en-US" sz="41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8E8FC57-4A23-4DDD-AA20-5F80E163F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2738599" cy="3785419"/>
          </a:xfrm>
        </p:spPr>
        <p:txBody>
          <a:bodyPr>
            <a:normAutofit/>
          </a:bodyPr>
          <a:lstStyle/>
          <a:p>
            <a:r>
              <a:rPr lang="en-US" sz="1600" dirty="0"/>
              <a:t>85 days</a:t>
            </a:r>
          </a:p>
          <a:p>
            <a:r>
              <a:rPr lang="en-US" sz="1600" dirty="0"/>
              <a:t>Indeterminate</a:t>
            </a:r>
          </a:p>
          <a:p>
            <a:r>
              <a:rPr lang="en-US" sz="1600" dirty="0"/>
              <a:t>Heirloom</a:t>
            </a:r>
          </a:p>
          <a:p>
            <a:r>
              <a:rPr lang="en-US" sz="1600" dirty="0"/>
              <a:t>Dark pink/red</a:t>
            </a:r>
          </a:p>
          <a:p>
            <a:r>
              <a:rPr lang="en-US" sz="1600" dirty="0"/>
              <a:t>Winner of many taste tests</a:t>
            </a:r>
          </a:p>
          <a:p>
            <a:r>
              <a:rPr lang="en-US" sz="1600" dirty="0"/>
              <a:t>Sweet, rich flavor</a:t>
            </a:r>
          </a:p>
          <a:p>
            <a:r>
              <a:rPr lang="en-US" sz="1600" dirty="0"/>
              <a:t>Territorial, </a:t>
            </a:r>
            <a:r>
              <a:rPr lang="en-US" sz="1600" dirty="0" err="1"/>
              <a:t>Fedco</a:t>
            </a:r>
            <a:r>
              <a:rPr lang="en-US" sz="1600" dirty="0"/>
              <a:t> </a:t>
            </a:r>
          </a:p>
          <a:p>
            <a:endParaRPr lang="en-US" sz="1600" dirty="0"/>
          </a:p>
        </p:txBody>
      </p:sp>
      <p:pic>
        <p:nvPicPr>
          <p:cNvPr id="5" name="Content Placeholder 4" descr="Brandywine tomato.jpg"/>
          <p:cNvPicPr>
            <a:picLocks noChangeAspect="1"/>
          </p:cNvPicPr>
          <p:nvPr/>
        </p:nvPicPr>
        <p:blipFill rotWithShape="1">
          <a:blip r:embed="rId2"/>
          <a:srcRect l="22433" r="22431" b="-1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>
            <a:normAutofit/>
          </a:bodyPr>
          <a:lstStyle/>
          <a:p>
            <a:r>
              <a:rPr lang="en-US" dirty="0" err="1"/>
              <a:t>Pruden’s</a:t>
            </a:r>
            <a:r>
              <a:rPr lang="en-US" dirty="0"/>
              <a:t> Purple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54ED47-074C-4384-B219-69F903CD2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2738599" cy="3785419"/>
          </a:xfrm>
        </p:spPr>
        <p:txBody>
          <a:bodyPr>
            <a:normAutofit/>
          </a:bodyPr>
          <a:lstStyle/>
          <a:p>
            <a:r>
              <a:rPr lang="en-US" sz="1600" dirty="0"/>
              <a:t>Indeterminate</a:t>
            </a:r>
          </a:p>
          <a:p>
            <a:r>
              <a:rPr lang="en-US" sz="1600" dirty="0"/>
              <a:t>72 days</a:t>
            </a:r>
          </a:p>
          <a:p>
            <a:r>
              <a:rPr lang="en-US" sz="1600" dirty="0"/>
              <a:t>Dark pink</a:t>
            </a:r>
          </a:p>
          <a:p>
            <a:r>
              <a:rPr lang="en-US" sz="1600" dirty="0"/>
              <a:t>1 pound</a:t>
            </a:r>
          </a:p>
          <a:p>
            <a:r>
              <a:rPr lang="en-US" sz="1600" dirty="0"/>
              <a:t>Silky texture</a:t>
            </a:r>
          </a:p>
          <a:p>
            <a:r>
              <a:rPr lang="en-US" sz="1600" dirty="0"/>
              <a:t>Sweet/tart flavor balance</a:t>
            </a:r>
          </a:p>
          <a:p>
            <a:r>
              <a:rPr lang="en-US" sz="1600" dirty="0"/>
              <a:t>Competes with Brandywine in taste tests</a:t>
            </a:r>
          </a:p>
          <a:p>
            <a:r>
              <a:rPr lang="en-US" sz="1600" dirty="0" err="1"/>
              <a:t>Fedco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4" name="Content Placeholder 3" descr="Tomato Pruden's Purple.jpg"/>
          <p:cNvPicPr>
            <a:picLocks noChangeAspect="1"/>
          </p:cNvPicPr>
          <p:nvPr/>
        </p:nvPicPr>
        <p:blipFill rotWithShape="1">
          <a:blip r:embed="rId2"/>
          <a:srcRect l="14242" r="26699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>
            <a:normAutofit/>
          </a:bodyPr>
          <a:lstStyle/>
          <a:p>
            <a:r>
              <a:rPr lang="en-US" dirty="0" err="1"/>
              <a:t>Dester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EA54E9-9517-4D27-91B1-70BE85D44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2738599" cy="3785419"/>
          </a:xfrm>
        </p:spPr>
        <p:txBody>
          <a:bodyPr>
            <a:normAutofit/>
          </a:bodyPr>
          <a:lstStyle/>
          <a:p>
            <a:r>
              <a:rPr lang="en-US" sz="1600" dirty="0"/>
              <a:t>Indeterminate</a:t>
            </a:r>
          </a:p>
          <a:p>
            <a:r>
              <a:rPr lang="en-US" sz="1600" dirty="0"/>
              <a:t>Heirloom</a:t>
            </a:r>
          </a:p>
          <a:p>
            <a:r>
              <a:rPr lang="en-US" sz="1600" dirty="0"/>
              <a:t>80 days</a:t>
            </a:r>
          </a:p>
          <a:p>
            <a:r>
              <a:rPr lang="en-US" sz="1600" dirty="0"/>
              <a:t>Pink/red</a:t>
            </a:r>
          </a:p>
          <a:p>
            <a:r>
              <a:rPr lang="en-US" sz="1600" dirty="0"/>
              <a:t>Beefsteak, up to 1 pound</a:t>
            </a:r>
          </a:p>
          <a:p>
            <a:r>
              <a:rPr lang="en-US" sz="1600" dirty="0"/>
              <a:t>Winner of SSE’s 2011 Tomato Tasting</a:t>
            </a:r>
          </a:p>
          <a:p>
            <a:r>
              <a:rPr lang="en-US" sz="1600" dirty="0"/>
              <a:t>Classic sweet/acid balance</a:t>
            </a:r>
          </a:p>
          <a:p>
            <a:r>
              <a:rPr lang="en-US" sz="1600" dirty="0"/>
              <a:t>Seed Savers Exchange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4" name="Content Placeholder 3" descr="Tomato Dester.jpg"/>
          <p:cNvPicPr>
            <a:picLocks noChangeAspect="1"/>
          </p:cNvPicPr>
          <p:nvPr/>
        </p:nvPicPr>
        <p:blipFill rotWithShape="1">
          <a:blip r:embed="rId2"/>
          <a:srcRect l="18276" r="22665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>
            <a:normAutofit/>
          </a:bodyPr>
          <a:lstStyle/>
          <a:p>
            <a:r>
              <a:rPr lang="en-US" dirty="0" err="1"/>
              <a:t>Momotaro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5115287-B53C-43D3-82C4-E1B301105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2738599" cy="3785419"/>
          </a:xfrm>
        </p:spPr>
        <p:txBody>
          <a:bodyPr>
            <a:normAutofit/>
          </a:bodyPr>
          <a:lstStyle/>
          <a:p>
            <a:r>
              <a:rPr lang="en-US" sz="1600" dirty="0"/>
              <a:t>Indeterminate</a:t>
            </a:r>
          </a:p>
          <a:p>
            <a:r>
              <a:rPr lang="en-US" sz="1600" dirty="0"/>
              <a:t>Hybrid F1</a:t>
            </a:r>
          </a:p>
          <a:p>
            <a:r>
              <a:rPr lang="en-US" sz="1600" dirty="0"/>
              <a:t>AKA Tough Boy</a:t>
            </a:r>
          </a:p>
          <a:p>
            <a:r>
              <a:rPr lang="en-US" sz="1600" dirty="0"/>
              <a:t>70 days</a:t>
            </a:r>
          </a:p>
          <a:p>
            <a:r>
              <a:rPr lang="en-US" sz="1600" dirty="0"/>
              <a:t>Japanese</a:t>
            </a:r>
          </a:p>
          <a:p>
            <a:r>
              <a:rPr lang="en-US" sz="1600" dirty="0"/>
              <a:t>Red/pink</a:t>
            </a:r>
          </a:p>
          <a:p>
            <a:r>
              <a:rPr lang="en-US" sz="1600" dirty="0"/>
              <a:t>6-8 ounces</a:t>
            </a:r>
          </a:p>
          <a:p>
            <a:r>
              <a:rPr lang="en-US" sz="1600" dirty="0"/>
              <a:t>Rich, sweet, slightly acidic</a:t>
            </a:r>
          </a:p>
          <a:p>
            <a:r>
              <a:rPr lang="en-US" sz="1600" dirty="0"/>
              <a:t>“tastes as good as any heirloom”</a:t>
            </a:r>
          </a:p>
          <a:p>
            <a:r>
              <a:rPr lang="en-US" sz="1600" dirty="0" err="1"/>
              <a:t>Fedco</a:t>
            </a:r>
            <a:r>
              <a:rPr lang="en-US" sz="1600" dirty="0"/>
              <a:t>, Territorial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4" name="Content Placeholder 3" descr="Tomato Momotaro.jpg"/>
          <p:cNvPicPr>
            <a:picLocks noChangeAspect="1"/>
          </p:cNvPicPr>
          <p:nvPr/>
        </p:nvPicPr>
        <p:blipFill rotWithShape="1">
          <a:blip r:embed="rId2"/>
          <a:srcRect l="17076" r="23865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Golden Sunray</a:t>
            </a:r>
            <a:br>
              <a:rPr lang="en-US" sz="3700"/>
            </a:br>
            <a:endParaRPr lang="en-US" sz="37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2E62FC-CF18-4AED-AF39-6B05628C0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2738599" cy="3785419"/>
          </a:xfrm>
        </p:spPr>
        <p:txBody>
          <a:bodyPr>
            <a:normAutofit/>
          </a:bodyPr>
          <a:lstStyle/>
          <a:p>
            <a:r>
              <a:rPr lang="en-US" sz="1600" dirty="0"/>
              <a:t>Indeterminate</a:t>
            </a:r>
          </a:p>
          <a:p>
            <a:r>
              <a:rPr lang="en-US" sz="1600" dirty="0"/>
              <a:t>AKA Golden Jubilee</a:t>
            </a:r>
          </a:p>
          <a:p>
            <a:r>
              <a:rPr lang="en-US" sz="1600" dirty="0"/>
              <a:t>80 days</a:t>
            </a:r>
          </a:p>
          <a:p>
            <a:r>
              <a:rPr lang="en-US" sz="1600" dirty="0"/>
              <a:t>Orange</a:t>
            </a:r>
          </a:p>
          <a:p>
            <a:r>
              <a:rPr lang="en-US" sz="1600" dirty="0"/>
              <a:t>8 ounce</a:t>
            </a:r>
          </a:p>
          <a:p>
            <a:r>
              <a:rPr lang="en-US" sz="1600" dirty="0"/>
              <a:t>Creamy texture</a:t>
            </a:r>
          </a:p>
          <a:p>
            <a:r>
              <a:rPr lang="en-US" sz="1600" dirty="0"/>
              <a:t>Sweet, mild, delicious</a:t>
            </a:r>
          </a:p>
          <a:p>
            <a:r>
              <a:rPr lang="en-US" sz="1600" dirty="0"/>
              <a:t>Ripens indoors at the end of the season and keeps flavor better than any tomato I know</a:t>
            </a:r>
          </a:p>
          <a:p>
            <a:r>
              <a:rPr lang="en-US" sz="1600" dirty="0" err="1"/>
              <a:t>Fedco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4" name="Content Placeholder 3" descr="golden-sunray-tomato.jpg"/>
          <p:cNvPicPr>
            <a:picLocks noChangeAspect="1"/>
          </p:cNvPicPr>
          <p:nvPr/>
        </p:nvPicPr>
        <p:blipFill rotWithShape="1">
          <a:blip r:embed="rId2"/>
          <a:srcRect t="9595" r="-1" b="9594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Amish Paste</a:t>
            </a:r>
            <a:br>
              <a:rPr lang="en-US" sz="3700"/>
            </a:br>
            <a:endParaRPr lang="en-US" sz="37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A38692-17C2-4EA0-83AD-BABAFA955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2738599" cy="3785419"/>
          </a:xfrm>
        </p:spPr>
        <p:txBody>
          <a:bodyPr>
            <a:normAutofit/>
          </a:bodyPr>
          <a:lstStyle/>
          <a:p>
            <a:r>
              <a:rPr lang="en-US" sz="1600" dirty="0"/>
              <a:t>Indeterminate</a:t>
            </a:r>
          </a:p>
          <a:p>
            <a:r>
              <a:rPr lang="en-US" sz="1600" dirty="0"/>
              <a:t>85 days</a:t>
            </a:r>
          </a:p>
          <a:p>
            <a:r>
              <a:rPr lang="en-US" sz="1600" dirty="0"/>
              <a:t>Heirloom</a:t>
            </a:r>
          </a:p>
          <a:p>
            <a:r>
              <a:rPr lang="en-US" sz="1600" dirty="0"/>
              <a:t>Classic tomato red</a:t>
            </a:r>
          </a:p>
          <a:p>
            <a:r>
              <a:rPr lang="en-US" sz="1600" dirty="0"/>
              <a:t>Vary in size up to 8 oz</a:t>
            </a:r>
          </a:p>
          <a:p>
            <a:r>
              <a:rPr lang="en-US" sz="1600" dirty="0"/>
              <a:t>Dense texture</a:t>
            </a:r>
          </a:p>
          <a:p>
            <a:r>
              <a:rPr lang="en-US" sz="1600" dirty="0"/>
              <a:t>Deep sweet flavor</a:t>
            </a:r>
          </a:p>
          <a:p>
            <a:r>
              <a:rPr lang="en-US" sz="1600" dirty="0"/>
              <a:t>Good fresh, dried, roasted, canned</a:t>
            </a:r>
          </a:p>
          <a:p>
            <a:r>
              <a:rPr lang="en-US" sz="1600" dirty="0"/>
              <a:t>Slow Food Ark of Taste</a:t>
            </a:r>
          </a:p>
          <a:p>
            <a:r>
              <a:rPr lang="en-US" sz="1600" dirty="0" err="1"/>
              <a:t>Fedco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4" name="Content Placeholder 3" descr="Tomato Amish Paste.jpg"/>
          <p:cNvPicPr>
            <a:picLocks noChangeAspect="1"/>
          </p:cNvPicPr>
          <p:nvPr/>
        </p:nvPicPr>
        <p:blipFill rotWithShape="1">
          <a:blip r:embed="rId2"/>
          <a:srcRect l="8700" r="8700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Germinating Seeds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quick germination</a:t>
            </a:r>
          </a:p>
          <a:p>
            <a:r>
              <a:rPr lang="en-US" dirty="0"/>
              <a:t>To accomplish goal: soil, heat, moisture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>
            <a:normAutofit/>
          </a:bodyPr>
          <a:lstStyle/>
          <a:p>
            <a:r>
              <a:rPr lang="en-US" dirty="0"/>
              <a:t>Speckled Roman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E8400F-C142-4628-BC0A-F8EE61F4F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2738599" cy="3785419"/>
          </a:xfrm>
        </p:spPr>
        <p:txBody>
          <a:bodyPr>
            <a:normAutofit/>
          </a:bodyPr>
          <a:lstStyle/>
          <a:p>
            <a:r>
              <a:rPr lang="en-US" sz="1600" dirty="0"/>
              <a:t>Indeterminate</a:t>
            </a:r>
          </a:p>
          <a:p>
            <a:r>
              <a:rPr lang="en-US" sz="1600" dirty="0"/>
              <a:t>AKA Striped Roman</a:t>
            </a:r>
          </a:p>
          <a:p>
            <a:r>
              <a:rPr lang="en-US" sz="1600" dirty="0"/>
              <a:t>80 days</a:t>
            </a:r>
          </a:p>
          <a:p>
            <a:r>
              <a:rPr lang="en-US" sz="1600" dirty="0"/>
              <a:t>Open pollinated</a:t>
            </a:r>
          </a:p>
          <a:p>
            <a:r>
              <a:rPr lang="en-US" sz="1600" dirty="0"/>
              <a:t>Red with yellow stripes</a:t>
            </a:r>
          </a:p>
          <a:p>
            <a:r>
              <a:rPr lang="en-US" sz="1600" dirty="0"/>
              <a:t>4-5 ounces</a:t>
            </a:r>
          </a:p>
          <a:p>
            <a:r>
              <a:rPr lang="en-US" sz="1600" dirty="0"/>
              <a:t>Dense texture</a:t>
            </a:r>
          </a:p>
          <a:p>
            <a:r>
              <a:rPr lang="en-US" sz="1600" dirty="0"/>
              <a:t>Rich, sweet tomato flavor</a:t>
            </a:r>
          </a:p>
          <a:p>
            <a:r>
              <a:rPr lang="en-US" sz="1600" dirty="0"/>
              <a:t>Good fresh, dried, roasted, sauced</a:t>
            </a:r>
          </a:p>
          <a:p>
            <a:r>
              <a:rPr lang="en-US" sz="1600" dirty="0" err="1"/>
              <a:t>Fedco</a:t>
            </a:r>
            <a:r>
              <a:rPr lang="en-US" sz="1600" dirty="0"/>
              <a:t>, Territorial</a:t>
            </a:r>
          </a:p>
        </p:txBody>
      </p:sp>
      <p:pic>
        <p:nvPicPr>
          <p:cNvPr id="4" name="Content Placeholder 3" descr="Speckled Roman.jpg"/>
          <p:cNvPicPr>
            <a:picLocks noChangeAspect="1"/>
          </p:cNvPicPr>
          <p:nvPr/>
        </p:nvPicPr>
        <p:blipFill rotWithShape="1">
          <a:blip r:embed="rId2"/>
          <a:srcRect t="9746" b="9746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>
            <a:normAutofit/>
          </a:bodyPr>
          <a:lstStyle/>
          <a:p>
            <a:r>
              <a:rPr lang="en-US" sz="4100"/>
              <a:t>Sunchocola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EEF378-F2A6-4A39-B43B-B3E06FC66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2738599" cy="3785419"/>
          </a:xfrm>
        </p:spPr>
        <p:txBody>
          <a:bodyPr>
            <a:normAutofit/>
          </a:bodyPr>
          <a:lstStyle/>
          <a:p>
            <a:r>
              <a:rPr lang="en-US" sz="1600" dirty="0"/>
              <a:t>Indeterminate</a:t>
            </a:r>
          </a:p>
          <a:p>
            <a:r>
              <a:rPr lang="en-US" sz="1600" dirty="0"/>
              <a:t>60 days</a:t>
            </a:r>
          </a:p>
          <a:p>
            <a:r>
              <a:rPr lang="en-US" sz="1600" dirty="0"/>
              <a:t>Hybrid F1</a:t>
            </a:r>
          </a:p>
          <a:p>
            <a:r>
              <a:rPr lang="en-US" sz="1600" dirty="0"/>
              <a:t>“Henna-colored”</a:t>
            </a:r>
          </a:p>
          <a:p>
            <a:r>
              <a:rPr lang="en-US" sz="1600" dirty="0"/>
              <a:t>1 ¼ inch</a:t>
            </a:r>
          </a:p>
          <a:p>
            <a:r>
              <a:rPr lang="en-US" sz="1600" dirty="0"/>
              <a:t>Open Trusses of fruit</a:t>
            </a:r>
          </a:p>
          <a:p>
            <a:r>
              <a:rPr lang="en-US" sz="1600" dirty="0"/>
              <a:t>Tastes like Cherokee purple </a:t>
            </a:r>
          </a:p>
          <a:p>
            <a:r>
              <a:rPr lang="en-US" sz="1600" dirty="0"/>
              <a:t>“sweet, slightly smoky, low acid”</a:t>
            </a:r>
          </a:p>
          <a:p>
            <a:r>
              <a:rPr lang="en-US" sz="1600" dirty="0"/>
              <a:t>Territorial 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4" name="Content Placeholder 3" descr="Tomato Sunchocola.jpg"/>
          <p:cNvPicPr>
            <a:picLocks noChangeAspect="1"/>
          </p:cNvPicPr>
          <p:nvPr/>
        </p:nvPicPr>
        <p:blipFill rotWithShape="1">
          <a:blip r:embed="rId2"/>
          <a:srcRect t="4359" r="2" b="9081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33525-4744-F644-BACF-730F23AC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>
            <a:normAutofit/>
          </a:bodyPr>
          <a:lstStyle/>
          <a:p>
            <a:r>
              <a:rPr lang="en-US" dirty="0"/>
              <a:t>Orange </a:t>
            </a:r>
            <a:r>
              <a:rPr lang="en-US" dirty="0" err="1"/>
              <a:t>Paruche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77130C-9F09-49D6-9225-F9778598D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2738599" cy="3785419"/>
          </a:xfrm>
        </p:spPr>
        <p:txBody>
          <a:bodyPr>
            <a:normAutofit/>
          </a:bodyPr>
          <a:lstStyle/>
          <a:p>
            <a:r>
              <a:rPr lang="en-US" sz="1600" dirty="0"/>
              <a:t>Indeterminate</a:t>
            </a:r>
          </a:p>
          <a:p>
            <a:r>
              <a:rPr lang="en-US" sz="1600" dirty="0"/>
              <a:t>67 days</a:t>
            </a:r>
          </a:p>
          <a:p>
            <a:r>
              <a:rPr lang="en-US" sz="1600" dirty="0"/>
              <a:t>Hybrid FI</a:t>
            </a:r>
          </a:p>
          <a:p>
            <a:r>
              <a:rPr lang="en-US" sz="1600" dirty="0"/>
              <a:t>Bright orange</a:t>
            </a:r>
          </a:p>
          <a:p>
            <a:r>
              <a:rPr lang="en-US" sz="1600" dirty="0"/>
              <a:t>1-inch round</a:t>
            </a:r>
          </a:p>
          <a:p>
            <a:r>
              <a:rPr lang="en-US" sz="1600" dirty="0"/>
              <a:t>Branched trusses</a:t>
            </a:r>
          </a:p>
          <a:p>
            <a:r>
              <a:rPr lang="en-US" sz="1600" dirty="0"/>
              <a:t>Taste test winner</a:t>
            </a:r>
          </a:p>
          <a:p>
            <a:r>
              <a:rPr lang="en-US" sz="1600" dirty="0"/>
              <a:t>One of my favorite cherry tomatoes for sweet flavor, color and productivity</a:t>
            </a:r>
          </a:p>
          <a:p>
            <a:r>
              <a:rPr lang="en-US" sz="1600" dirty="0"/>
              <a:t>Territorial </a:t>
            </a:r>
          </a:p>
          <a:p>
            <a:endParaRPr lang="en-US" sz="1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A08433-DFB2-C44C-B7DB-B66283B7C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4" r="13496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85801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F0D39-2515-CA4D-B005-A314812AF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Preserving tomatoes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7DE5F-F33F-314A-90F9-87074EAF0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Roasting</a:t>
            </a:r>
          </a:p>
          <a:p>
            <a:r>
              <a:rPr lang="en-US" dirty="0"/>
              <a:t>Drying</a:t>
            </a:r>
          </a:p>
        </p:txBody>
      </p:sp>
    </p:spTree>
    <p:extLst>
      <p:ext uri="{BB962C8B-B14F-4D97-AF65-F5344CB8AC3E}">
        <p14:creationId xmlns:p14="http://schemas.microsoft.com/office/powerpoint/2010/main" val="11440393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38E52-5C9C-654F-A899-46A80F8CC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>
            <a:normAutofit/>
          </a:bodyPr>
          <a:lstStyle/>
          <a:p>
            <a:r>
              <a:rPr lang="en-US" dirty="0"/>
              <a:t>Roasting Tomatoes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93F0C9A-E7CB-4AF8-8A06-0BF2263EA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2738599" cy="3785419"/>
          </a:xfrm>
        </p:spPr>
        <p:txBody>
          <a:bodyPr>
            <a:normAutofit/>
          </a:bodyPr>
          <a:lstStyle/>
          <a:p>
            <a:r>
              <a:rPr lang="en-US" sz="1600" dirty="0" err="1"/>
              <a:t>Fiaschetto</a:t>
            </a:r>
            <a:r>
              <a:rPr lang="en-US" sz="1600" dirty="0"/>
              <a:t> de </a:t>
            </a:r>
            <a:r>
              <a:rPr lang="en-US" sz="1600" dirty="0" err="1"/>
              <a:t>Manduria</a:t>
            </a:r>
            <a:endParaRPr lang="en-US" sz="1600" dirty="0"/>
          </a:p>
          <a:p>
            <a:r>
              <a:rPr lang="en-US" sz="1600" dirty="0" err="1"/>
              <a:t>Aosta</a:t>
            </a:r>
            <a:r>
              <a:rPr lang="en-US" sz="1600" dirty="0"/>
              <a:t> Valley</a:t>
            </a:r>
          </a:p>
          <a:p>
            <a:r>
              <a:rPr lang="en-US" sz="1600" dirty="0"/>
              <a:t>Slice in half</a:t>
            </a:r>
          </a:p>
          <a:p>
            <a:r>
              <a:rPr lang="en-US" sz="1600" dirty="0"/>
              <a:t>Place on foil-lined pans</a:t>
            </a:r>
          </a:p>
          <a:p>
            <a:r>
              <a:rPr lang="en-US" sz="1600" dirty="0"/>
              <a:t>Brush with Olive oil</a:t>
            </a:r>
          </a:p>
          <a:p>
            <a:r>
              <a:rPr lang="en-US" sz="1600" dirty="0"/>
              <a:t>Sprinkle with salt and ground coriander</a:t>
            </a:r>
          </a:p>
          <a:p>
            <a:r>
              <a:rPr lang="en-US" sz="1600" dirty="0"/>
              <a:t>Roast at 200 degrees for 4-6 hours</a:t>
            </a:r>
          </a:p>
          <a:p>
            <a:r>
              <a:rPr lang="en-US" sz="1600" dirty="0"/>
              <a:t>Pack in jars and freeze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21FABEC-AD35-274A-9FEC-9E9DC24D4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27" r="19262" b="2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30048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9C7F2-A14B-3D45-9966-7AFD9B1B9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>
            <a:normAutofit/>
          </a:bodyPr>
          <a:lstStyle/>
          <a:p>
            <a:r>
              <a:rPr lang="en-US" dirty="0"/>
              <a:t>Roasted Tomatoes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AFBA02E-4707-411C-B85B-0C4205929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2738599" cy="3785419"/>
          </a:xfrm>
        </p:spPr>
        <p:txBody>
          <a:bodyPr>
            <a:normAutofit/>
          </a:bodyPr>
          <a:lstStyle/>
          <a:p>
            <a:r>
              <a:rPr lang="en-US" sz="1600" dirty="0"/>
              <a:t>They are done when they are no longer giving off juice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D33221-4EDE-D846-9819-66CA92FC3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54" r="10663" b="1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3174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200B6-A420-C04D-BE00-DB47A16A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>
            <a:normAutofit/>
          </a:bodyPr>
          <a:lstStyle/>
          <a:p>
            <a:r>
              <a:rPr lang="en-US"/>
              <a:t>Roasted Tomatoes 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C0BCB97-AABD-4F9B-9616-81EFB3740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2738599" cy="3785419"/>
          </a:xfrm>
        </p:spPr>
        <p:txBody>
          <a:bodyPr>
            <a:normAutofit/>
          </a:bodyPr>
          <a:lstStyle/>
          <a:p>
            <a:r>
              <a:rPr lang="en-US" sz="1600" dirty="0"/>
              <a:t>They freeze beautifully </a:t>
            </a:r>
          </a:p>
          <a:p>
            <a:r>
              <a:rPr lang="en-US" sz="1600" dirty="0"/>
              <a:t>Thaw and use as is or puree in Cuisinart for tomato sauce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6FA301-FD69-D243-91ED-F3894425E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00" r="27377" b="-1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961468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B83F6-F0F2-934A-81C6-806488CA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>
            <a:normAutofit/>
          </a:bodyPr>
          <a:lstStyle/>
          <a:p>
            <a:r>
              <a:rPr lang="en-US" dirty="0"/>
              <a:t>Drying Tomatoes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D92344-70E1-4412-87B5-B5AFD209A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2738599" cy="3785419"/>
          </a:xfrm>
        </p:spPr>
        <p:txBody>
          <a:bodyPr>
            <a:normAutofit/>
          </a:bodyPr>
          <a:lstStyle/>
          <a:p>
            <a:r>
              <a:rPr lang="en-US" sz="1600" dirty="0"/>
              <a:t>Cherry or plum tomatoes dry beautifully</a:t>
            </a:r>
          </a:p>
          <a:p>
            <a:r>
              <a:rPr lang="en-US" sz="1600" dirty="0"/>
              <a:t>Dehydrator to about 130 degrees</a:t>
            </a:r>
          </a:p>
          <a:p>
            <a:r>
              <a:rPr lang="en-US" sz="1600" dirty="0"/>
              <a:t>NESCO </a:t>
            </a:r>
            <a:r>
              <a:rPr lang="en-US" sz="1600" dirty="0" err="1"/>
              <a:t>Gardenmaster</a:t>
            </a:r>
            <a:r>
              <a:rPr lang="en-US" sz="1600" dirty="0"/>
              <a:t> food dehydrator model FD 1010</a:t>
            </a:r>
          </a:p>
          <a:p>
            <a:r>
              <a:rPr lang="en-US" sz="1600" dirty="0"/>
              <a:t>Start checking for dryness after 6 hours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861FB5-F67A-8043-80D1-276E94027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9" r="18793" b="-2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54691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3A4B2-667D-6B4D-A13D-E5B7A2B23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2738601" cy="1676603"/>
          </a:xfrm>
        </p:spPr>
        <p:txBody>
          <a:bodyPr>
            <a:normAutofit fontScale="90000"/>
          </a:bodyPr>
          <a:lstStyle/>
          <a:p>
            <a:r>
              <a:rPr lang="en-US" dirty="0"/>
              <a:t>Dried Tomatoes</a:t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FE5686-75A6-47DA-BD03-9524B43B3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2738599" cy="3785419"/>
          </a:xfrm>
        </p:spPr>
        <p:txBody>
          <a:bodyPr>
            <a:normAutofit/>
          </a:bodyPr>
          <a:lstStyle/>
          <a:p>
            <a:r>
              <a:rPr lang="en-US" sz="1600" dirty="0"/>
              <a:t>They are ready when they are dry to the touch</a:t>
            </a:r>
          </a:p>
          <a:p>
            <a:r>
              <a:rPr lang="en-US" sz="1600" dirty="0"/>
              <a:t>Eat as is or rehydrate and puree for </a:t>
            </a:r>
            <a:r>
              <a:rPr lang="en-US" sz="1600"/>
              <a:t>tomato sauce</a:t>
            </a:r>
            <a:endParaRPr lang="en-US" sz="1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56553E-2FE4-6A4B-9DC2-12BD29DB1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67" r="33881"/>
          <a:stretch/>
        </p:blipFill>
        <p:spPr>
          <a:xfrm>
            <a:off x="3479292" y="10"/>
            <a:ext cx="5664708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531713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42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4" name="Rectangle 44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5" name="Rectangle 46">
            <a:extLst>
              <a:ext uri="{FF2B5EF4-FFF2-40B4-BE49-F238E27FC236}">
                <a16:creationId xmlns:a16="http://schemas.microsoft.com/office/drawing/2014/main" id="{4231657A-1199-4B34-B3A0-E12444111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43" y="699898"/>
            <a:ext cx="8035257" cy="6163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5EA8C9-6730-BE48-80FD-6B00A789D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73" y="814406"/>
            <a:ext cx="7663439" cy="117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 dirty="0"/>
              <a:t>Dried Tomatoes in Jars</a:t>
            </a:r>
          </a:p>
        </p:txBody>
      </p:sp>
      <p:cxnSp>
        <p:nvCxnSpPr>
          <p:cNvPr id="56" name="Straight Connector 48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95342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E06A48-DF69-6146-A4E9-AB69AD70B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66" r="1" b="1"/>
          <a:stretch/>
        </p:blipFill>
        <p:spPr>
          <a:xfrm>
            <a:off x="316607" y="3258979"/>
            <a:ext cx="8207866" cy="3599021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D71365B5-F8D1-429B-9142-288387596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3258980"/>
            <a:ext cx="328626" cy="359902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E9C6408-AA0E-411D-A5D2-E5F13306F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417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Potting soil</a:t>
            </a:r>
          </a:p>
        </p:txBody>
      </p:sp>
      <p:pic>
        <p:nvPicPr>
          <p:cNvPr id="4" name="Content Placeholder 3" descr="Tomato starts soi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546" r="-13546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Box</a:t>
            </a:r>
          </a:p>
        </p:txBody>
      </p:sp>
      <p:pic>
        <p:nvPicPr>
          <p:cNvPr id="4" name="Content Placeholder 3" descr="SR heat box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967" r="-14967"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</a:t>
            </a:r>
          </a:p>
        </p:txBody>
      </p:sp>
      <p:pic>
        <p:nvPicPr>
          <p:cNvPr id="4" name="Content Placeholder 3" descr="SR sink, hos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Raising Sturdy Seedlings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keep plants from becoming weak and leggy</a:t>
            </a:r>
          </a:p>
          <a:p>
            <a:r>
              <a:rPr lang="en-US" dirty="0"/>
              <a:t>To accomplish this goal: </a:t>
            </a:r>
          </a:p>
          <a:p>
            <a:r>
              <a:rPr lang="en-US" dirty="0"/>
              <a:t>Use lights, timer, fan</a:t>
            </a:r>
          </a:p>
          <a:p>
            <a:r>
              <a:rPr lang="en-US" dirty="0"/>
              <a:t>Move starts from 2” to 4” pots as they grow</a:t>
            </a:r>
          </a:p>
          <a:p>
            <a:endParaRPr lang="en-US" dirty="0"/>
          </a:p>
          <a:p>
            <a:pPr>
              <a:buNone/>
            </a:pPr>
            <a:r>
              <a:rPr lang="en-US" dirty="0"/>
              <a:t> 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Lights</a:t>
            </a:r>
          </a:p>
        </p:txBody>
      </p:sp>
      <p:pic>
        <p:nvPicPr>
          <p:cNvPr id="4" name="Content Placeholder 3" descr="Seedroom inside looking SW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21" r="-10421"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4695</TotalTime>
  <Words>749</Words>
  <Application>Microsoft Macintosh PowerPoint</Application>
  <PresentationFormat>On-screen Show (4:3)</PresentationFormat>
  <Paragraphs>200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Helvetica Neue Medium</vt:lpstr>
      <vt:lpstr>Office Theme</vt:lpstr>
      <vt:lpstr>Tomatoes from Seed to Harvest</vt:lpstr>
      <vt:lpstr>Topics we’ll cover</vt:lpstr>
      <vt:lpstr>Seed Room Exterior</vt:lpstr>
      <vt:lpstr>Germinating Seeds </vt:lpstr>
      <vt:lpstr>Potting soil</vt:lpstr>
      <vt:lpstr>Heat Box</vt:lpstr>
      <vt:lpstr>Water </vt:lpstr>
      <vt:lpstr>Raising Sturdy Seedlings </vt:lpstr>
      <vt:lpstr>Lights</vt:lpstr>
      <vt:lpstr>Timer </vt:lpstr>
      <vt:lpstr>Oscillating Fan</vt:lpstr>
      <vt:lpstr>5-7 days: two leaves</vt:lpstr>
      <vt:lpstr>2 weeks: four leaves</vt:lpstr>
      <vt:lpstr>2-3 weeks: move to 4-inch pots</vt:lpstr>
      <vt:lpstr>5-6 weeks: harden off and transplant</vt:lpstr>
      <vt:lpstr>Transplanting Seedlings  </vt:lpstr>
      <vt:lpstr>Greenhouse exterior </vt:lpstr>
      <vt:lpstr>Greenhouse Interior</vt:lpstr>
      <vt:lpstr>Plant half way up the stem </vt:lpstr>
      <vt:lpstr>Training Indeterminate Tomato Plants </vt:lpstr>
      <vt:lpstr>Setting up training twine</vt:lpstr>
      <vt:lpstr>Tomato Training Wall</vt:lpstr>
      <vt:lpstr>Tomato leaders</vt:lpstr>
      <vt:lpstr>Tomato sucker</vt:lpstr>
      <vt:lpstr>Removed tomato sucker</vt:lpstr>
      <vt:lpstr>Trained Tomatoes</vt:lpstr>
      <vt:lpstr>Wall of Tomatoes</vt:lpstr>
      <vt:lpstr>Basket of Tomatoes </vt:lpstr>
      <vt:lpstr>2019 Sample Tomato Timeline </vt:lpstr>
      <vt:lpstr>2020 Sample Tomato Timeline</vt:lpstr>
      <vt:lpstr>Seed Catalogs</vt:lpstr>
      <vt:lpstr> Catalogs and Local knowledge  for information and advice </vt:lpstr>
      <vt:lpstr>Cherokee Purple</vt:lpstr>
      <vt:lpstr>Brandywine </vt:lpstr>
      <vt:lpstr>Pruden’s Purple</vt:lpstr>
      <vt:lpstr>Dester</vt:lpstr>
      <vt:lpstr>Momotaro</vt:lpstr>
      <vt:lpstr>Golden Sunray </vt:lpstr>
      <vt:lpstr>Amish Paste </vt:lpstr>
      <vt:lpstr>Speckled Roman</vt:lpstr>
      <vt:lpstr>Sunchocola</vt:lpstr>
      <vt:lpstr>Orange Paruche</vt:lpstr>
      <vt:lpstr>Preserving tomatoes</vt:lpstr>
      <vt:lpstr>Roasting Tomatoes</vt:lpstr>
      <vt:lpstr>Roasted Tomatoes</vt:lpstr>
      <vt:lpstr>Roasted Tomatoes </vt:lpstr>
      <vt:lpstr>Drying Tomatoes</vt:lpstr>
      <vt:lpstr>Dried Tomatoes </vt:lpstr>
      <vt:lpstr>Dried Tomatoes in Jars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Tomatoes from Seed to Harvest</dc:title>
  <dc:creator>Debby Hatch</dc:creator>
  <cp:lastModifiedBy>Debby Hatch</cp:lastModifiedBy>
  <cp:revision>17</cp:revision>
  <dcterms:created xsi:type="dcterms:W3CDTF">2020-01-22T22:24:23Z</dcterms:created>
  <dcterms:modified xsi:type="dcterms:W3CDTF">2020-02-16T22:14:40Z</dcterms:modified>
</cp:coreProperties>
</file>