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32" r:id="rId3"/>
  </p:sldMasterIdLst>
  <p:notesMasterIdLst>
    <p:notesMasterId r:id="rId41"/>
  </p:notesMasterIdLst>
  <p:handoutMasterIdLst>
    <p:handoutMasterId r:id="rId42"/>
  </p:handoutMasterIdLst>
  <p:sldIdLst>
    <p:sldId id="264" r:id="rId4"/>
    <p:sldId id="640" r:id="rId5"/>
    <p:sldId id="579" r:id="rId6"/>
    <p:sldId id="584" r:id="rId7"/>
    <p:sldId id="588" r:id="rId8"/>
    <p:sldId id="583" r:id="rId9"/>
    <p:sldId id="645" r:id="rId10"/>
    <p:sldId id="653" r:id="rId11"/>
    <p:sldId id="650" r:id="rId12"/>
    <p:sldId id="655" r:id="rId13"/>
    <p:sldId id="654" r:id="rId14"/>
    <p:sldId id="652" r:id="rId15"/>
    <p:sldId id="591" r:id="rId16"/>
    <p:sldId id="585" r:id="rId17"/>
    <p:sldId id="646" r:id="rId18"/>
    <p:sldId id="302" r:id="rId19"/>
    <p:sldId id="638" r:id="rId20"/>
    <p:sldId id="589" r:id="rId21"/>
    <p:sldId id="626" r:id="rId22"/>
    <p:sldId id="635" r:id="rId23"/>
    <p:sldId id="637" r:id="rId24"/>
    <p:sldId id="656" r:id="rId25"/>
    <p:sldId id="641" r:id="rId26"/>
    <p:sldId id="643" r:id="rId27"/>
    <p:sldId id="642" r:id="rId28"/>
    <p:sldId id="647" r:id="rId29"/>
    <p:sldId id="639" r:id="rId30"/>
    <p:sldId id="648" r:id="rId31"/>
    <p:sldId id="651" r:id="rId32"/>
    <p:sldId id="644" r:id="rId33"/>
    <p:sldId id="531" r:id="rId34"/>
    <p:sldId id="532" r:id="rId35"/>
    <p:sldId id="649" r:id="rId36"/>
    <p:sldId id="582" r:id="rId37"/>
    <p:sldId id="580" r:id="rId38"/>
    <p:sldId id="581" r:id="rId39"/>
    <p:sldId id="377" r:id="rId40"/>
  </p:sldIdLst>
  <p:sldSz cx="12192000" cy="6858000"/>
  <p:notesSz cx="7023100" cy="93091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3D00"/>
    <a:srgbClr val="007635"/>
    <a:srgbClr val="825700"/>
    <a:srgbClr val="76653A"/>
    <a:srgbClr val="75693B"/>
    <a:srgbClr val="706840"/>
    <a:srgbClr val="7A7146"/>
    <a:srgbClr val="7F7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58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gs" Target="tags/tag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8D62B-4AF4-431F-BDBA-9CA5220D10CD}" type="datetimeFigureOut">
              <a:rPr lang="en-US" smtClean="0"/>
              <a:pPr/>
              <a:t>1/24/22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849DA-083E-4E58-A70F-9AA7F17138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805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339FE52-305B-4DFC-A22A-389FD8A48664}" type="datetimeFigureOut">
              <a:rPr lang="en-US" smtClean="0"/>
              <a:pPr/>
              <a:t>1/24/22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39CDC7AF-CDDC-494F-810C-EE3832080D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64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7685EFCF-8CF7-44FB-8892-CF8C728A57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4D7A55-377C-46BB-B837-03D399C63666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A8E031BB-E298-4B8D-B2D2-270766E15E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9138" y="1163638"/>
            <a:ext cx="5584825" cy="3141662"/>
          </a:xfrm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BC61CEF9-292E-4B84-B6DB-290007E727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>
            <a:extLst>
              <a:ext uri="{FF2B5EF4-FFF2-40B4-BE49-F238E27FC236}">
                <a16:creationId xmlns:a16="http://schemas.microsoft.com/office/drawing/2014/main" id="{C8524CCB-4C14-4EA9-8970-192194627E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FCD70E6F-37BA-4A13-B196-8BEB26DDA0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9549233B-2312-4F6B-A239-BF5813289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BA5F146E-C922-4A47-B9C3-A37AF71AD0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DD1B-B758-4414-944B-E5610FACD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7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B3A5-5CB6-4A04-A524-564E4046A3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77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FD74-ECCA-43AC-93AB-089DBFDF5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01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DD1B-B758-4414-944B-E5610FACD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804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5C6F-42A2-4EE6-8A18-1B42B1B6B0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34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6CB-46E7-443A-9D9B-B6FF60A0DE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578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3AB7-EBE8-48C4-A878-C4C6DEF8DA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975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DB8C-3067-4542-964E-5945B99DF7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63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2BA2-AB97-4B81-9C12-37B6C2627B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448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9D2E-B0F4-4F3D-8F57-B233AE00C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930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924F-FC1E-4156-976B-0EB548C296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93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5C6F-42A2-4EE6-8A18-1B42B1B6B0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727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21C9-4198-49EA-8F37-AC85E5E1A0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0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B3A5-5CB6-4A04-A524-564E4046A3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8783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FD74-ECCA-43AC-93AB-089DBFDF5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101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6DD1B-B758-4414-944B-E5610FACD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9539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35C6F-42A2-4EE6-8A18-1B42B1B6B0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402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6CB-46E7-443A-9D9B-B6FF60A0DE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992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3AB7-EBE8-48C4-A878-C4C6DEF8DA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02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DB8C-3067-4542-964E-5945B99DF7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6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2BA2-AB97-4B81-9C12-37B6C2627B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539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9D2E-B0F4-4F3D-8F57-B233AE00C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6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936CB-46E7-443A-9D9B-B6FF60A0DE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7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924F-FC1E-4156-976B-0EB548C296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051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21C9-4198-49EA-8F37-AC85E5E1A0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684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AB3A5-5CB6-4A04-A524-564E4046A3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867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BFD74-ECCA-43AC-93AB-089DBFDF5F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584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13AB7-EBE8-48C4-A878-C4C6DEF8DA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8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DB8C-3067-4542-964E-5945B99DF7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225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82BA2-AB97-4B81-9C12-37B6C2627B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F9D2E-B0F4-4F3D-8F57-B233AE00C5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48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F924F-FC1E-4156-976B-0EB548C296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A21C9-4198-49EA-8F37-AC85E5E1A0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4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F89B7-CE16-48E6-B7B1-B74ED1333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67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F89B7-CE16-48E6-B7B1-B74ED1333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0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F89B7-CE16-48E6-B7B1-B74ED1333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1/24/22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42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tif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4.jpeg"/><Relationship Id="rId7" Type="http://schemas.openxmlformats.org/officeDocument/2006/relationships/image" Target="../media/image1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.tiff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.tiff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hyperlink" Target="https://s3.wp.wsu.edu/uploads/sites/2709/2021/05/EM057E.pdf" TargetMode="Externa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381683"/>
            <a:ext cx="9144000" cy="1470025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en-US" altLang="en-US" sz="4800" b="1" dirty="0">
                <a:solidFill>
                  <a:srgbClr val="990000"/>
                </a:solidFill>
                <a:latin typeface="Arial" pitchFamily="34" charset="0"/>
                <a:ea typeface="+mn-ea"/>
                <a:cs typeface="+mn-cs"/>
              </a:rPr>
              <a:t>Growing Vegetable Crops </a:t>
            </a:r>
            <a:br>
              <a:rPr lang="en-US" altLang="en-US" sz="4800" b="1" dirty="0">
                <a:solidFill>
                  <a:srgbClr val="99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US" altLang="en-US" sz="4800" b="1" dirty="0">
                <a:solidFill>
                  <a:srgbClr val="990000"/>
                </a:solidFill>
                <a:latin typeface="Arial" pitchFamily="34" charset="0"/>
                <a:ea typeface="+mn-ea"/>
                <a:cs typeface="+mn-cs"/>
              </a:rPr>
              <a:t>for Seed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5500" y="3134396"/>
            <a:ext cx="8001000" cy="565734"/>
          </a:xfrm>
        </p:spPr>
        <p:txBody>
          <a:bodyPr>
            <a:normAutofit lnSpcReduction="10000"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Carol Miles, 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Department of Horticulture</a:t>
            </a:r>
          </a:p>
        </p:txBody>
      </p:sp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1752600" y="4"/>
            <a:ext cx="891540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pic>
        <p:nvPicPr>
          <p:cNvPr id="7" name="Picture 7" descr="NWREC sign spring sml.jpg">
            <a:extLst>
              <a:ext uri="{FF2B5EF4-FFF2-40B4-BE49-F238E27FC236}">
                <a16:creationId xmlns:a16="http://schemas.microsoft.com/office/drawing/2014/main" id="{0DCA4A86-41B9-4960-81EA-2534F55EC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599" y="3982818"/>
            <a:ext cx="4343401" cy="2785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3508821-986C-4C41-BD64-B9EE2AFEB4F0}"/>
              </a:ext>
            </a:extLst>
          </p:cNvPr>
          <p:cNvSpPr txBox="1">
            <a:spLocks/>
          </p:cNvSpPr>
          <p:nvPr/>
        </p:nvSpPr>
        <p:spPr>
          <a:xfrm>
            <a:off x="7025465" y="5375497"/>
            <a:ext cx="4188340" cy="565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6600"/>
                </a:solidFill>
                <a:latin typeface="Arial" pitchFamily="34" charset="0"/>
              </a:rPr>
              <a:t>http://vegetables.wsu.edu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582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34D9F48F-4346-4B6B-A2C9-9D6DC18D9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104D03-4F37-4619-BD02-0852E19F95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888EC4-AF58-4FED-A981-42C07E031E91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Growing Transplants</a:t>
            </a:r>
          </a:p>
        </p:txBody>
      </p:sp>
      <p:pic>
        <p:nvPicPr>
          <p:cNvPr id="6" name="Picture 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5CCD44B-EB3A-45B9-8FB1-0853FCE6E3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432" y="1230216"/>
            <a:ext cx="4110789" cy="2411564"/>
          </a:xfrm>
          <a:prstGeom prst="rect">
            <a:avLst/>
          </a:prstGeom>
        </p:spPr>
      </p:pic>
      <p:pic>
        <p:nvPicPr>
          <p:cNvPr id="9" name="Picture 6" descr="Fig 3">
            <a:extLst>
              <a:ext uri="{FF2B5EF4-FFF2-40B4-BE49-F238E27FC236}">
                <a16:creationId xmlns:a16="http://schemas.microsoft.com/office/drawing/2014/main" id="{EF5454E5-FA0B-49E5-AEA1-5D34538B8C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5431" y="3965721"/>
            <a:ext cx="4122275" cy="276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grass, outdoor, garden&#10;&#10;Description automatically generated">
            <a:extLst>
              <a:ext uri="{FF2B5EF4-FFF2-40B4-BE49-F238E27FC236}">
                <a16:creationId xmlns:a16="http://schemas.microsoft.com/office/drawing/2014/main" id="{F6890385-1026-4D4C-A333-9C9523DF9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1340045"/>
            <a:ext cx="7001801" cy="52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5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F81C9CC-CA99-4A99-AFD0-868944169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AC1B13-2102-4E19-A307-69F72F09BA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CEB262-3A50-4CC8-97A0-54E1526B18D4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Plastic Mulch</a:t>
            </a:r>
          </a:p>
        </p:txBody>
      </p:sp>
      <p:pic>
        <p:nvPicPr>
          <p:cNvPr id="6" name="Picture 5" descr="A picture containing ground, outdoor, dirt, curb&#10;&#10;Description automatically generated">
            <a:extLst>
              <a:ext uri="{FF2B5EF4-FFF2-40B4-BE49-F238E27FC236}">
                <a16:creationId xmlns:a16="http://schemas.microsoft.com/office/drawing/2014/main" id="{C0DFBC9D-4F3A-4771-990F-CEE39C8EC0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3" t="15770" b="9143"/>
          <a:stretch/>
        </p:blipFill>
        <p:spPr>
          <a:xfrm rot="5400000">
            <a:off x="6582907" y="2153653"/>
            <a:ext cx="4439653" cy="3862137"/>
          </a:xfrm>
          <a:prstGeom prst="rect">
            <a:avLst/>
          </a:prstGeom>
        </p:spPr>
      </p:pic>
      <p:pic>
        <p:nvPicPr>
          <p:cNvPr id="8" name="Picture 7" descr="A picture containing outdoor, grass, ground, plant&#10;&#10;Description automatically generated">
            <a:extLst>
              <a:ext uri="{FF2B5EF4-FFF2-40B4-BE49-F238E27FC236}">
                <a16:creationId xmlns:a16="http://schemas.microsoft.com/office/drawing/2014/main" id="{71B14158-9F1B-453C-ACA9-0D91640F3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7" y="2057401"/>
            <a:ext cx="5662863" cy="42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61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512953D1-AB42-43C3-8BCC-1EBBC491B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80682A-BF0A-47DC-AC2D-89DBA25FC4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BC9F20-A518-4E03-B5EF-FBB592B5EF4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Drip Irrigation</a:t>
            </a:r>
          </a:p>
        </p:txBody>
      </p:sp>
      <p:pic>
        <p:nvPicPr>
          <p:cNvPr id="9" name="Picture 8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A07EC681-77F6-49D4-ACB6-167AAA046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58" y="1651330"/>
            <a:ext cx="5522494" cy="4141871"/>
          </a:xfrm>
          <a:prstGeom prst="rect">
            <a:avLst/>
          </a:prstGeom>
        </p:spPr>
      </p:pic>
      <p:pic>
        <p:nvPicPr>
          <p:cNvPr id="11" name="Picture 10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F59BD2C8-6B54-472F-AB0D-F09C4A3D0E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78" y="1720514"/>
            <a:ext cx="5430252" cy="40726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DC664F-271C-4E79-B56D-22E0785A1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8220" y="5913398"/>
            <a:ext cx="48046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</a:rPr>
              <a:t>Drip emitter lined up with plant</a:t>
            </a:r>
            <a:endParaRPr lang="en-US" altLang="en-US" sz="24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11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6D7C084A-E409-4F98-A04A-3A54CAB1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82" y="1896371"/>
            <a:ext cx="103289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Lettuce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remain open for a few minutes.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Solanaceae Family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open after pollen has been released and pollinated.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Fabaceae Family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(legumes) normally self-pollinate without bees, insects or wind.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20 feet apart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prevent cross pollination.</a:t>
            </a: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38B4C54-46D1-4782-9D71-5EEEE2C5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C809A-1AF8-4A34-B6A0-47E00F794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F07A4A-E8C7-41F9-9700-82A1ED534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Easy Crops to Save Seed</a:t>
            </a:r>
          </a:p>
        </p:txBody>
      </p:sp>
    </p:spTree>
    <p:extLst>
      <p:ext uri="{BB962C8B-B14F-4D97-AF65-F5344CB8AC3E}">
        <p14:creationId xmlns:p14="http://schemas.microsoft.com/office/powerpoint/2010/main" val="1545376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4D5E0B-D709-4F05-A3E6-1B90D1B62F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1" y="904865"/>
            <a:ext cx="5375484" cy="60227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ACF9167-243B-445B-98C7-AF1AC363A7AE}"/>
              </a:ext>
            </a:extLst>
          </p:cNvPr>
          <p:cNvSpPr txBox="1"/>
          <p:nvPr/>
        </p:nvSpPr>
        <p:spPr>
          <a:xfrm>
            <a:off x="8553589" y="6051622"/>
            <a:ext cx="3031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EM057E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Vegetable Gardening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510F2738-F11D-41DE-A2F8-33B7A6347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1DD02C-0775-46C7-94F6-EE26388ED4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2364DD1-26FE-4F88-A561-E5B9A62376CF}"/>
              </a:ext>
            </a:extLst>
          </p:cNvPr>
          <p:cNvSpPr/>
          <p:nvPr/>
        </p:nvSpPr>
        <p:spPr>
          <a:xfrm>
            <a:off x="3846132" y="160047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Vegetable Families</a:t>
            </a:r>
          </a:p>
        </p:txBody>
      </p:sp>
    </p:spTree>
    <p:extLst>
      <p:ext uri="{BB962C8B-B14F-4D97-AF65-F5344CB8AC3E}">
        <p14:creationId xmlns:p14="http://schemas.microsoft.com/office/powerpoint/2010/main" val="2628169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Lettuce Seed</a:t>
            </a:r>
          </a:p>
        </p:txBody>
      </p:sp>
      <p:pic>
        <p:nvPicPr>
          <p:cNvPr id="3" name="Picture 2" descr="A picture containing outdoor, ground, grass, outdoor object&#10;&#10;Description automatically generated">
            <a:extLst>
              <a:ext uri="{FF2B5EF4-FFF2-40B4-BE49-F238E27FC236}">
                <a16:creationId xmlns:a16="http://schemas.microsoft.com/office/drawing/2014/main" id="{7F00C8F5-32B8-4C14-B8D1-84C26A48AD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1388" y="2921535"/>
            <a:ext cx="5282682" cy="3726107"/>
          </a:xfrm>
          <a:prstGeom prst="rect">
            <a:avLst/>
          </a:prstGeom>
        </p:spPr>
      </p:pic>
      <p:sp>
        <p:nvSpPr>
          <p:cNvPr id="10" name="Rectangle 17">
            <a:extLst>
              <a:ext uri="{FF2B5EF4-FFF2-40B4-BE49-F238E27FC236}">
                <a16:creationId xmlns:a16="http://schemas.microsoft.com/office/drawing/2014/main" id="{B475A7B1-6C12-4F77-B7FB-6B08E6B0B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199" y="1915032"/>
            <a:ext cx="1032898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Bolts (flower stalk emerges) under high temperature or long day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cultivars bolt with short day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Bolting usually occurs several weeks 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peak harvest late July or 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August</a:t>
            </a: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693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Picture 10">
            <a:extLst>
              <a:ext uri="{FF2B5EF4-FFF2-40B4-BE49-F238E27FC236}">
                <a16:creationId xmlns:a16="http://schemas.microsoft.com/office/drawing/2014/main" id="{2B38FAD2-904A-4FFB-B9DC-D57F2A7E52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25621" y="3774552"/>
            <a:ext cx="3672247" cy="297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41D6D-7242-48DE-89A7-0D614DE975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5099" y="1082440"/>
            <a:ext cx="3753293" cy="24773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C8D05F-92AF-456A-B933-738A7F7D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52" y="1082440"/>
            <a:ext cx="4265220" cy="568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112EF45-3BE3-4D43-B532-4F7F55364C69}"/>
              </a:ext>
            </a:extLst>
          </p:cNvPr>
          <p:cNvSpPr txBox="1"/>
          <p:nvPr/>
        </p:nvSpPr>
        <p:spPr>
          <a:xfrm>
            <a:off x="1756352" y="6381142"/>
            <a:ext cx="2227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highlight>
                  <a:srgbClr val="FFFF00"/>
                </a:highlight>
              </a:rPr>
              <a:t>Source: </a:t>
            </a:r>
            <a:r>
              <a:rPr lang="en-US" dirty="0">
                <a:solidFill>
                  <a:srgbClr val="002060"/>
                </a:solidFill>
                <a:highlight>
                  <a:srgbClr val="FFFF00"/>
                </a:highlight>
              </a:rPr>
              <a:t>Bonnie Plants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DFA83B46-3557-49C3-91E6-07D3FBA1C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007683-49C6-4B42-A224-9F63FD83FDA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753832B-35A4-4978-AB15-72A59F959C4D}"/>
              </a:ext>
            </a:extLst>
          </p:cNvPr>
          <p:cNvSpPr/>
          <p:nvPr/>
        </p:nvSpPr>
        <p:spPr>
          <a:xfrm>
            <a:off x="3984270" y="135068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Lettuce Seed</a:t>
            </a:r>
          </a:p>
        </p:txBody>
      </p:sp>
    </p:spTree>
  </p:cSld>
  <p:clrMapOvr>
    <a:masterClrMapping/>
  </p:clrMapOvr>
  <p:transition advTm="42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E8A7213-AB58-49A7-8FCD-EDD5A916BD71}"/>
              </a:ext>
            </a:extLst>
          </p:cNvPr>
          <p:cNvSpPr txBox="1"/>
          <p:nvPr/>
        </p:nvSpPr>
        <p:spPr>
          <a:xfrm>
            <a:off x="270588" y="1338063"/>
            <a:ext cx="87371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 fully ripe fruit, slice in half, scoop out seeds, place in clean jar, add up to 1 cup water if needed to float seed, cover top with cheesecloth or paper towel. </a:t>
            </a:r>
          </a:p>
          <a:p>
            <a:pPr>
              <a:buClr>
                <a:srgbClr val="C00000"/>
              </a:buClr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Place jar in warm spot to ferment to remove gel-like sack that contains growth inhibitors that prevent seeds from sprouting inside the tomato. 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Fermentation in 2–4 days, layer of mold forms on top, smells bad. Done when bubbles start rising and seeds settle to bottom, do not leave longer or seeds may germinate.</a:t>
            </a: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Lift and remove mold layer, add water to jar and shake, pour through strainer and rinse to remove solids. </a:t>
            </a:r>
          </a:p>
          <a:p>
            <a:pPr>
              <a:buClr>
                <a:srgbClr val="C00000"/>
              </a:buClr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Spread seeds on paper plate to dry, </a:t>
            </a:r>
            <a:b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will stick to paper towels or sheets. </a:t>
            </a:r>
            <a:b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Place in warm spot, stir to prevent sticking. </a:t>
            </a:r>
            <a:endParaRPr lang="en-US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C0649AA-FF40-462F-B128-2224A56DAF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8196" y="952053"/>
            <a:ext cx="1827058" cy="197808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590D87-4A4A-4D36-B542-8ED725551D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27246" y="3013419"/>
            <a:ext cx="2525120" cy="188999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B5ACEB-DE4C-4DA3-8C53-3C85FF4F86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7360" y="5010219"/>
            <a:ext cx="1574059" cy="16374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DE50814-630B-4710-AA0E-7370EADA40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656" y="5010219"/>
            <a:ext cx="2320412" cy="153817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1DC137-EF77-472A-BDCD-7A9AF46F9A41}"/>
              </a:ext>
            </a:extLst>
          </p:cNvPr>
          <p:cNvSpPr txBox="1"/>
          <p:nvPr/>
        </p:nvSpPr>
        <p:spPr>
          <a:xfrm>
            <a:off x="1551330" y="6227552"/>
            <a:ext cx="1984646" cy="369332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Source: </a:t>
            </a:r>
            <a:r>
              <a:rPr lang="en-US" dirty="0">
                <a:solidFill>
                  <a:schemeClr val="bg1"/>
                </a:solidFill>
              </a:rPr>
              <a:t>The Spruce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F427B97-B832-4827-9BF6-9F4EA1BA59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8876" y="5002558"/>
            <a:ext cx="2320412" cy="1652736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AAFA6A13-9376-4A61-89B4-843AF7D364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8BEDEF-E9EB-4889-AC8B-AF6D57CFAF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A35A6620-1CFD-4933-851B-B946887CB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2904" y="162716"/>
            <a:ext cx="6134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Blip>
                <a:blip r:embed="rId8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9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Tomato Seed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898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grass, outdoor, plant, garden&#10;&#10;Description automatically generated">
            <a:extLst>
              <a:ext uri="{FF2B5EF4-FFF2-40B4-BE49-F238E27FC236}">
                <a16:creationId xmlns:a16="http://schemas.microsoft.com/office/drawing/2014/main" id="{1F59F4DB-F9CB-4AD4-9474-03C65A571C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782" y="1311492"/>
            <a:ext cx="6646452" cy="5247927"/>
          </a:xfrm>
          <a:prstGeom prst="rect">
            <a:avLst/>
          </a:prstGeom>
        </p:spPr>
      </p:pic>
      <p:pic>
        <p:nvPicPr>
          <p:cNvPr id="12" name="Picture 11" descr="A picture containing person, outdoor, hand, tree&#10;&#10;Description automatically generated">
            <a:extLst>
              <a:ext uri="{FF2B5EF4-FFF2-40B4-BE49-F238E27FC236}">
                <a16:creationId xmlns:a16="http://schemas.microsoft.com/office/drawing/2014/main" id="{1E1C3327-06D0-4907-80E0-BE8BCE7DB6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099" y="2487709"/>
            <a:ext cx="4109474" cy="3082106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842F73F8-9A8B-4EE4-B71A-C91D2CD7D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3AB720-61EC-41ED-B50C-B1E5080FED6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5A210F-1633-4CA9-BC52-72CE4C5333F4}"/>
              </a:ext>
            </a:extLst>
          </p:cNvPr>
          <p:cNvSpPr/>
          <p:nvPr/>
        </p:nvSpPr>
        <p:spPr>
          <a:xfrm>
            <a:off x="4323366" y="109501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Beans</a:t>
            </a:r>
          </a:p>
        </p:txBody>
      </p:sp>
    </p:spTree>
    <p:extLst>
      <p:ext uri="{BB962C8B-B14F-4D97-AF65-F5344CB8AC3E}">
        <p14:creationId xmlns:p14="http://schemas.microsoft.com/office/powerpoint/2010/main" val="80863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outdoor, sky, person&#10;&#10;Description automatically generated">
            <a:extLst>
              <a:ext uri="{FF2B5EF4-FFF2-40B4-BE49-F238E27FC236}">
                <a16:creationId xmlns:a16="http://schemas.microsoft.com/office/drawing/2014/main" id="{E627024F-C928-41F6-A4D1-39AD29226F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237" y="1067579"/>
            <a:ext cx="4678327" cy="5217965"/>
          </a:xfrm>
          <a:prstGeom prst="rect">
            <a:avLst/>
          </a:prstGeom>
        </p:spPr>
      </p:pic>
      <p:pic>
        <p:nvPicPr>
          <p:cNvPr id="7" name="Picture 19" descr="HomeDrying">
            <a:extLst>
              <a:ext uri="{FF2B5EF4-FFF2-40B4-BE49-F238E27FC236}">
                <a16:creationId xmlns:a16="http://schemas.microsoft.com/office/drawing/2014/main" id="{58000C6E-8FA1-42DE-A109-E52CC50E6F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92842" y="3676561"/>
            <a:ext cx="6260146" cy="2902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FA676ECD-6847-4FE3-AC56-867E1F2416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9CE9FB-DC01-40C0-B384-5C8959266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03FBE62D-B94A-4133-9BB7-8272DF227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071" y="162716"/>
            <a:ext cx="6134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Harvesting and Drying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3778CC41-E909-4C16-A33F-BCDE799C0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4008" y="1168583"/>
            <a:ext cx="5847755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in hot sunny place (concrete driveway)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plants a few times per day to prevent mold on bottom of pile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Move inside if rain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469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6D7C084A-E409-4F98-A04A-3A54CAB1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576" y="1383188"/>
            <a:ext cx="657659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Pollination considerations</a:t>
            </a:r>
            <a:br>
              <a:rPr lang="en-US" sz="28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growing practices </a:t>
            </a:r>
          </a:p>
          <a:p>
            <a:pPr>
              <a:buClr>
                <a:srgbClr val="C00000"/>
              </a:buClr>
            </a:pP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Crops easy to save seed</a:t>
            </a:r>
          </a:p>
          <a:p>
            <a:pPr>
              <a:buClr>
                <a:srgbClr val="C00000"/>
              </a:buClr>
            </a:pP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Crops cautious to save seed</a:t>
            </a:r>
            <a:endParaRPr lang="en-US" sz="28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harvest and cleaning</a:t>
            </a:r>
            <a:b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storage</a:t>
            </a:r>
            <a:endParaRPr lang="en-US" sz="28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8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38B4C54-46D1-4782-9D71-5EEEE2C5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C809A-1AF8-4A34-B6A0-47E00F794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F07A4A-E8C7-41F9-9700-82A1ED534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Topics Discussed</a:t>
            </a:r>
          </a:p>
        </p:txBody>
      </p:sp>
    </p:spTree>
    <p:extLst>
      <p:ext uri="{BB962C8B-B14F-4D97-AF65-F5344CB8AC3E}">
        <p14:creationId xmlns:p14="http://schemas.microsoft.com/office/powerpoint/2010/main" val="835505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BeanStomp2">
            <a:extLst>
              <a:ext uri="{FF2B5EF4-FFF2-40B4-BE49-F238E27FC236}">
                <a16:creationId xmlns:a16="http://schemas.microsoft.com/office/drawing/2014/main" id="{CFB85B50-F720-4191-8A3F-FD863154A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703" y="1306573"/>
            <a:ext cx="4343399" cy="52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DBClean13">
            <a:extLst>
              <a:ext uri="{FF2B5EF4-FFF2-40B4-BE49-F238E27FC236}">
                <a16:creationId xmlns:a16="http://schemas.microsoft.com/office/drawing/2014/main" id="{9B06A315-29C5-4E81-81BF-AC7AF5D3B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65168" y="1306573"/>
            <a:ext cx="5058854" cy="52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87EDA7A5-404A-4ECF-BAB9-CD29DDA50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06ED9B-76AF-4DC8-BB80-86761DB29C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B7C6AB3B-91AE-417F-9FCC-7268DB81B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6071" y="152399"/>
            <a:ext cx="6134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Blip>
                <a:blip r:embed="rId6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7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Threshing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365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" descr="DBclean7">
            <a:extLst>
              <a:ext uri="{FF2B5EF4-FFF2-40B4-BE49-F238E27FC236}">
                <a16:creationId xmlns:a16="http://schemas.microsoft.com/office/drawing/2014/main" id="{6FB23E23-6DC3-4408-9BB5-1AD1EB4D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630" y="1165776"/>
            <a:ext cx="5623983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bean cleaning fan.JPG">
            <a:extLst>
              <a:ext uri="{FF2B5EF4-FFF2-40B4-BE49-F238E27FC236}">
                <a16:creationId xmlns:a16="http://schemas.microsoft.com/office/drawing/2014/main" id="{12F8035B-F79E-4EA5-B938-1F030DCAEC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0841" y="2093889"/>
            <a:ext cx="5557529" cy="460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E620C009-E8B4-48E4-8FBE-556831A6B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848BD-64FA-4E2B-B69C-9D666F539F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BC1924EB-D719-410D-9D60-7AA3BE380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109" y="162716"/>
            <a:ext cx="61341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Blip>
                <a:blip r:embed="rId5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6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Cleaning</a:t>
            </a:r>
            <a:endParaRPr lang="en-US" altLang="en-US" sz="2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059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333F-D80F-4FE6-BA07-68342DB80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06D68-C67A-42F1-B23D-1489D214A5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5" descr="screens5">
            <a:extLst>
              <a:ext uri="{FF2B5EF4-FFF2-40B4-BE49-F238E27FC236}">
                <a16:creationId xmlns:a16="http://schemas.microsoft.com/office/drawing/2014/main" id="{0C6DA005-F2F2-4C6D-A701-E5F6EBB2F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4" y="1187689"/>
            <a:ext cx="7347257" cy="5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EF58901C-B27A-4533-84C5-66A8CF51F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FDCE2A-D293-4FAC-B362-6190D1A853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7EA1A7-8703-4740-B0D6-7E25D7478F16}"/>
              </a:ext>
            </a:extLst>
          </p:cNvPr>
          <p:cNvSpPr/>
          <p:nvPr/>
        </p:nvSpPr>
        <p:spPr>
          <a:xfrm>
            <a:off x="4323366" y="109501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Seed Cleaning Screens</a:t>
            </a:r>
          </a:p>
        </p:txBody>
      </p:sp>
    </p:spTree>
    <p:extLst>
      <p:ext uri="{BB962C8B-B14F-4D97-AF65-F5344CB8AC3E}">
        <p14:creationId xmlns:p14="http://schemas.microsoft.com/office/powerpoint/2010/main" val="1130355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6D7C084A-E409-4F98-A04A-3A54CAB1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82" y="1896371"/>
            <a:ext cx="10328987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Cucurbitaceae Family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 and female flowers, pollen transferred by bees or insects. </a:t>
            </a:r>
            <a:b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Brassicaceae Family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open and pollen transferred by wind and insects.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Liliaceae Family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biennial.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about 1 mile to prevent pollen contamination, or cage plants, or bag flowers before they open.</a:t>
            </a: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38B4C54-46D1-4782-9D71-5EEEE2C5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C809A-1AF8-4A34-B6A0-47E00F794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F07A4A-E8C7-41F9-9700-82A1ED534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Crops Cautious to Save Seed</a:t>
            </a:r>
          </a:p>
        </p:txBody>
      </p:sp>
    </p:spTree>
    <p:extLst>
      <p:ext uri="{BB962C8B-B14F-4D97-AF65-F5344CB8AC3E}">
        <p14:creationId xmlns:p14="http://schemas.microsoft.com/office/powerpoint/2010/main" val="411060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938B4C54-46D1-4782-9D71-5EEEE2C5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C809A-1AF8-4A34-B6A0-47E00F794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F07A4A-E8C7-41F9-9700-82A1ED534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Saving Seed of Cucurbit Crops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5FF14B-D2B9-462E-84E1-E961FD03F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558" y="1212980"/>
            <a:ext cx="11766884" cy="5517140"/>
          </a:xfrm>
        </p:spPr>
        <p:txBody>
          <a:bodyPr>
            <a:normAutofit fontScale="62500" lnSpcReduction="20000"/>
          </a:bodyPr>
          <a:lstStyle/>
          <a:p>
            <a:pPr marL="0" indent="0" algn="l">
              <a:buNone/>
            </a:pPr>
            <a:r>
              <a:rPr lang="en-US" b="1" i="0" cap="all" dirty="0">
                <a:solidFill>
                  <a:srgbClr val="3981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CUCUMBERS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Leave fruit on plant for 2-3 weeks after reaches eating maturity, color changes to yellow or orange. 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Scoop out seeds, place in jar, add 1 cup water, ferment 2-4 days at room temperature, stirring occasionally. 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 more water and stir, nonviable seeds and pulp will float to top, remove. Repeat if necessary to thoroughly clean seed. </a:t>
            </a:r>
          </a:p>
          <a:p>
            <a:pPr algn="l"/>
            <a:r>
              <a:rPr lang="en-US" dirty="0">
                <a:solidFill>
                  <a:srgbClr val="101C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pread clean seeds on paper plates to dry, they can be snapped in half when dry.</a:t>
            </a:r>
          </a:p>
          <a:p>
            <a:pPr marL="0" indent="0" algn="l">
              <a:buNone/>
            </a:pPr>
            <a:endParaRPr lang="en-US" b="1" i="0" cap="all" dirty="0">
              <a:solidFill>
                <a:srgbClr val="39814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b="1" i="0" cap="all" dirty="0">
                <a:solidFill>
                  <a:srgbClr val="3981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summer SQUASH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Leave on plant until the rind hardens, process as above.</a:t>
            </a:r>
          </a:p>
          <a:p>
            <a:pPr algn="l"/>
            <a:endParaRPr lang="en-US" b="0" i="0" dirty="0">
              <a:solidFill>
                <a:srgbClr val="101C3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b="1" i="0" cap="all" dirty="0">
                <a:solidFill>
                  <a:srgbClr val="3981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Winter SQUASH</a:t>
            </a:r>
          </a:p>
          <a:p>
            <a:pPr algn="l"/>
            <a:r>
              <a:rPr lang="en-US" dirty="0">
                <a:solidFill>
                  <a:srgbClr val="101C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Harvest when ready to eat, s</a:t>
            </a:r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tore until eating quality declines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Scoop out seed, wash by hand, dry on paper plate.</a:t>
            </a:r>
          </a:p>
          <a:p>
            <a:pPr marL="0" indent="0" algn="l">
              <a:buNone/>
            </a:pPr>
            <a:endParaRPr lang="en-US" b="1" i="0" cap="all" dirty="0">
              <a:solidFill>
                <a:srgbClr val="398145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en-US" b="1" i="0" cap="all" dirty="0">
                <a:solidFill>
                  <a:srgbClr val="39814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MELONS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Keep fruit on plant 1-2 weeks after maturity; </a:t>
            </a:r>
          </a:p>
          <a:p>
            <a:pPr algn="l"/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Scoop </a:t>
            </a:r>
            <a:r>
              <a:rPr lang="en-US" dirty="0">
                <a:solidFill>
                  <a:srgbClr val="101C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 seed, w</a:t>
            </a:r>
            <a:r>
              <a:rPr lang="en-US" b="0" i="0" dirty="0">
                <a:solidFill>
                  <a:srgbClr val="101C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ash by hand, dry on paper plate.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372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Cucurbit Flowers</a:t>
            </a:r>
          </a:p>
        </p:txBody>
      </p:sp>
      <p:pic>
        <p:nvPicPr>
          <p:cNvPr id="11" name="Picture 10" descr="A close-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7FC5136C-7445-4A7B-AA9B-886C1FF68F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163" y="1166326"/>
            <a:ext cx="7215673" cy="5411755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FF16F0C-CE6F-4D47-B466-F33E17D73D19}"/>
              </a:ext>
            </a:extLst>
          </p:cNvPr>
          <p:cNvSpPr/>
          <p:nvPr/>
        </p:nvSpPr>
        <p:spPr>
          <a:xfrm>
            <a:off x="6871665" y="2407297"/>
            <a:ext cx="1604866" cy="146490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09EBF6-9AEB-4D83-9D32-8D2CB1710F0C}"/>
              </a:ext>
            </a:extLst>
          </p:cNvPr>
          <p:cNvSpPr txBox="1"/>
          <p:nvPr/>
        </p:nvSpPr>
        <p:spPr>
          <a:xfrm>
            <a:off x="9806474" y="2654207"/>
            <a:ext cx="2258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Female flower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DFBFE-F1CB-4E9E-BD06-089D2BDDCDA6}"/>
              </a:ext>
            </a:extLst>
          </p:cNvPr>
          <p:cNvSpPr txBox="1"/>
          <p:nvPr/>
        </p:nvSpPr>
        <p:spPr>
          <a:xfrm>
            <a:off x="307910" y="5071389"/>
            <a:ext cx="2004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Male flower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7C7CD7D-7DA1-4B8C-B723-88A2158AE6C5}"/>
              </a:ext>
            </a:extLst>
          </p:cNvPr>
          <p:cNvCxnSpPr/>
          <p:nvPr/>
        </p:nvCxnSpPr>
        <p:spPr>
          <a:xfrm>
            <a:off x="3550024" y="5400339"/>
            <a:ext cx="637601" cy="0"/>
          </a:xfrm>
          <a:prstGeom prst="straightConnector1">
            <a:avLst/>
          </a:prstGeom>
          <a:ln w="793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4B6359D-D5BE-4226-9252-BD7936EA9322}"/>
              </a:ext>
            </a:extLst>
          </p:cNvPr>
          <p:cNvCxnSpPr>
            <a:cxnSpLocks/>
          </p:cNvCxnSpPr>
          <p:nvPr/>
        </p:nvCxnSpPr>
        <p:spPr>
          <a:xfrm flipH="1">
            <a:off x="8142147" y="2878631"/>
            <a:ext cx="668767" cy="0"/>
          </a:xfrm>
          <a:prstGeom prst="straightConnector1">
            <a:avLst/>
          </a:prstGeom>
          <a:ln w="79375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20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Small Dry Seed Cleaning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692BB0-02A7-4589-9FA5-5DFA72A8CC52}"/>
              </a:ext>
            </a:extLst>
          </p:cNvPr>
          <p:cNvSpPr txBox="1"/>
          <p:nvPr/>
        </p:nvSpPr>
        <p:spPr>
          <a:xfrm>
            <a:off x="895739" y="1186960"/>
            <a:ext cx="1088882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Cut stalks 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 place in paper bag. </a:t>
            </a:r>
          </a:p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Place bag in warm dry place 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several weeks; use hands to rub seed off into the bag, wear gloves for Brassicas (sharp debris). </a:t>
            </a:r>
          </a:p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Pour seed through small screen 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remove larger debris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low gently, 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can use hair dryer (careful with distance) to remove small debris. 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A hand from the left of the frame is holding a sieve over a dark ceramic bowl, separating out the dry dusty chaff from the seeds harvested from a carrot flowerhead.">
            <a:extLst>
              <a:ext uri="{FF2B5EF4-FFF2-40B4-BE49-F238E27FC236}">
                <a16:creationId xmlns:a16="http://schemas.microsoft.com/office/drawing/2014/main" id="{30F5EFCF-2028-479D-897A-7AFA1D024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16" y="4678608"/>
            <a:ext cx="3121549" cy="207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A close up of the seeds and chaff collected from a dried flowerhead of a carrot plant, ready for cleaning, set on a blue surface.">
            <a:extLst>
              <a:ext uri="{FF2B5EF4-FFF2-40B4-BE49-F238E27FC236}">
                <a16:creationId xmlns:a16="http://schemas.microsoft.com/office/drawing/2014/main" id="{01EDC2A9-67E7-4A32-B934-824C10426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490" y="4678608"/>
            <a:ext cx="3113314" cy="207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3996C7-4912-472D-B22C-EF51CB320DBB}"/>
              </a:ext>
            </a:extLst>
          </p:cNvPr>
          <p:cNvSpPr txBox="1"/>
          <p:nvPr/>
        </p:nvSpPr>
        <p:spPr>
          <a:xfrm>
            <a:off x="8957389" y="6414299"/>
            <a:ext cx="32346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source: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Gardeners Path</a:t>
            </a:r>
          </a:p>
        </p:txBody>
      </p:sp>
    </p:spTree>
    <p:extLst>
      <p:ext uri="{BB962C8B-B14F-4D97-AF65-F5344CB8AC3E}">
        <p14:creationId xmlns:p14="http://schemas.microsoft.com/office/powerpoint/2010/main" val="37897553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6D7C084A-E409-4F98-A04A-3A54CAB1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666" y="1896371"/>
            <a:ext cx="10282334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Biennial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 young plants, flowers as day lengthens early summer</a:t>
            </a:r>
            <a:b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pollinated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other Brassica crops flowering same time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 will shatter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is thrown to the ground, harvest before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 stalks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pods almost dry, place in paper bags</a:t>
            </a: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938B4C54-46D1-4782-9D71-5EEEE2C57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EC809A-1AF8-4A34-B6A0-47E00F7943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6F07A4A-E8C7-41F9-9700-82A1ED534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Saving Seed of Kale</a:t>
            </a:r>
          </a:p>
        </p:txBody>
      </p:sp>
    </p:spTree>
    <p:extLst>
      <p:ext uri="{BB962C8B-B14F-4D97-AF65-F5344CB8AC3E}">
        <p14:creationId xmlns:p14="http://schemas.microsoft.com/office/powerpoint/2010/main" val="3532143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Kale Self-Seeding</a:t>
            </a:r>
          </a:p>
        </p:txBody>
      </p:sp>
      <p:pic>
        <p:nvPicPr>
          <p:cNvPr id="5" name="Picture 3" descr="04">
            <a:extLst>
              <a:ext uri="{FF2B5EF4-FFF2-40B4-BE49-F238E27FC236}">
                <a16:creationId xmlns:a16="http://schemas.microsoft.com/office/drawing/2014/main" id="{B66C6063-5167-4E1F-BFCD-AE24DD48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97" y="1452952"/>
            <a:ext cx="5165254" cy="5358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7">
            <a:extLst>
              <a:ext uri="{FF2B5EF4-FFF2-40B4-BE49-F238E27FC236}">
                <a16:creationId xmlns:a16="http://schemas.microsoft.com/office/drawing/2014/main" id="{F9251BD3-5396-411A-940D-389D1D050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0986" y="991287"/>
            <a:ext cx="30392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 Russian Kale </a:t>
            </a:r>
          </a:p>
        </p:txBody>
      </p:sp>
      <p:pic>
        <p:nvPicPr>
          <p:cNvPr id="2050" name="Picture 2" descr="How to Save Kale Seed (and Why I Probably Won&amp;#39;t Do It Again) - Roots &amp;amp; Boots">
            <a:extLst>
              <a:ext uri="{FF2B5EF4-FFF2-40B4-BE49-F238E27FC236}">
                <a16:creationId xmlns:a16="http://schemas.microsoft.com/office/drawing/2014/main" id="{04E2499A-D37B-4F1C-B6E0-856C77ACE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452952"/>
            <a:ext cx="5277168" cy="527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670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field, plant&#10;&#10;Description automatically generated">
            <a:extLst>
              <a:ext uri="{FF2B5EF4-FFF2-40B4-BE49-F238E27FC236}">
                <a16:creationId xmlns:a16="http://schemas.microsoft.com/office/drawing/2014/main" id="{0C9B31B1-66A8-4399-87D4-9EFACC0F7A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13" y="1342843"/>
            <a:ext cx="6609184" cy="4956888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DAF9F24F-AE2B-4956-BBA9-3E1F0B8D6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72152-EB20-4093-8C31-C74AA5722F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1072B8-1768-4192-A734-15DDA2683D21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Broccoli Flowering</a:t>
            </a:r>
          </a:p>
        </p:txBody>
      </p:sp>
      <p:pic>
        <p:nvPicPr>
          <p:cNvPr id="11" name="Picture 10" descr="A bunch of broccoli growing in a garden&#10;&#10;Description automatically generated with low confidence">
            <a:extLst>
              <a:ext uri="{FF2B5EF4-FFF2-40B4-BE49-F238E27FC236}">
                <a16:creationId xmlns:a16="http://schemas.microsoft.com/office/drawing/2014/main" id="{0C5442B1-E03E-450F-A151-4E4AB8E698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6" r="19406"/>
          <a:stretch/>
        </p:blipFill>
        <p:spPr>
          <a:xfrm>
            <a:off x="661525" y="1188123"/>
            <a:ext cx="3790160" cy="526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59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7">
            <a:extLst>
              <a:ext uri="{FF2B5EF4-FFF2-40B4-BE49-F238E27FC236}">
                <a16:creationId xmlns:a16="http://schemas.microsoft.com/office/drawing/2014/main" id="{6D7C084A-E409-4F98-A04A-3A54CAB12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10" y="1193557"/>
            <a:ext cx="11271379" cy="503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900" b="1" dirty="0">
                <a:latin typeface="Arial" panose="020B0604020202020204" pitchFamily="34" charset="0"/>
              </a:rPr>
              <a:t> </a:t>
            </a:r>
          </a:p>
          <a:p>
            <a:pPr marL="339725" indent="-339725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Self pollinated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perfect flowers contain male and female parts, use own pollen. E</a:t>
            </a: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asy to save seed, e.g., </a:t>
            </a:r>
            <a:r>
              <a:rPr lang="en-US" altLang="en-US" sz="2400" b="1" dirty="0" err="1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Fabacea</a:t>
            </a: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Cross pollinated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 bees, insects or wind to transmit pollen. A</a:t>
            </a: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void pollen contamination, so difficult to save seed, e.g., Brassicas, Cucurbits, </a:t>
            </a:r>
            <a:r>
              <a:rPr lang="en-US" altLang="en-US" sz="2400" b="1" dirty="0" err="1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Lilliaceae</a:t>
            </a:r>
            <a:endParaRPr lang="en-US" alt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alt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Open pollinated (OP) – </a:t>
            </a: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either cross-pollinated or self-pollinated crops</a:t>
            </a:r>
            <a:b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</a:rPr>
              <a:t>Heirloom (H)</a:t>
            </a: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</a:rPr>
              <a:t> 50+ years of cultural heritage</a:t>
            </a:r>
            <a:b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</a:rPr>
              <a:t>Hybrid (F1) </a:t>
            </a: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</a:rPr>
              <a:t>cross between 2 parents, seed saved not true to type</a:t>
            </a:r>
            <a:endParaRPr lang="en-US" altLang="en-US" sz="2400" b="1" dirty="0">
              <a:solidFill>
                <a:srgbClr val="99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56B8228-9468-4841-B5F7-2BF93EA24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1ABEF2-92C0-4F6A-BBA2-55C2FB522C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709189-05F3-4736-A065-741A2ED4DF75}"/>
              </a:ext>
            </a:extLst>
          </p:cNvPr>
          <p:cNvSpPr/>
          <p:nvPr/>
        </p:nvSpPr>
        <p:spPr>
          <a:xfrm>
            <a:off x="4276001" y="130062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Pollination</a:t>
            </a:r>
          </a:p>
        </p:txBody>
      </p:sp>
    </p:spTree>
    <p:extLst>
      <p:ext uri="{BB962C8B-B14F-4D97-AF65-F5344CB8AC3E}">
        <p14:creationId xmlns:p14="http://schemas.microsoft.com/office/powerpoint/2010/main" val="469941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Saving Seed of Onions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205C6-8167-4B4F-8999-384255F50735}"/>
              </a:ext>
            </a:extLst>
          </p:cNvPr>
          <p:cNvSpPr txBox="1"/>
          <p:nvPr/>
        </p:nvSpPr>
        <p:spPr>
          <a:xfrm>
            <a:off x="796211" y="1440921"/>
            <a:ext cx="109603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crop in late summer,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 plants that are pencil size.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 stalk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emerge in early summer.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harvest seed 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2400" b="1" i="0" dirty="0" err="1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umbrel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(flowering head) turns brown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Cut stalks 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few inches below the head and place in paper bag. </a:t>
            </a:r>
          </a:p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small seeded crop.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2206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20">
            <a:extLst>
              <a:ext uri="{FF2B5EF4-FFF2-40B4-BE49-F238E27FC236}">
                <a16:creationId xmlns:a16="http://schemas.microsoft.com/office/drawing/2014/main" id="{3234035B-DFD0-4DFD-98CD-4C5C17CA3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75" y="1129003"/>
            <a:ext cx="5328112" cy="5601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22">
            <a:extLst>
              <a:ext uri="{FF2B5EF4-FFF2-40B4-BE49-F238E27FC236}">
                <a16:creationId xmlns:a16="http://schemas.microsoft.com/office/drawing/2014/main" id="{D58A5606-5344-42C7-BB6C-C56C437DD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274" y="1287623"/>
            <a:ext cx="4985379" cy="5240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BD03B5F-27BD-48E0-AB3C-34793835F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C746A-FE19-40DD-9271-46C0F33DDB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7E293A7-5465-48DC-B496-4FB9B829429F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Onion Flowering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id="{F0DD246A-CC53-4E78-81A9-EBF2A545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9A93B-BC23-4C89-80B6-91D9A1F5A6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C5ADB2-046C-4ACE-A026-6D84E026ECEB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Saving Seed of Carrots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F8C38A-116B-44AC-AABB-D15AB7BD22B0}"/>
              </a:ext>
            </a:extLst>
          </p:cNvPr>
          <p:cNvSpPr txBox="1"/>
          <p:nvPr/>
        </p:nvSpPr>
        <p:spPr>
          <a:xfrm>
            <a:off x="1006152" y="1328954"/>
            <a:ext cx="1053581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Biennial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overwinter plants</a:t>
            </a:r>
            <a:b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If freezing winter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 in fall, store cool and dry, replant in spring</a:t>
            </a:r>
            <a:b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Open Pollinated – </a:t>
            </a:r>
            <a:r>
              <a:rPr lang="en-US" sz="2400" b="1" i="0" dirty="0">
                <a:solidFill>
                  <a:srgbClr val="8257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Queen Anne’s lace will cross-pollinate</a:t>
            </a:r>
            <a:b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 stalk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 in early summer</a:t>
            </a:r>
          </a:p>
          <a:p>
            <a:pPr>
              <a:buClr>
                <a:srgbClr val="C00000"/>
              </a:buClr>
            </a:pPr>
            <a:endParaRPr lang="en-US" sz="24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Ready to harvest seed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24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8257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umbrel</a:t>
            </a:r>
            <a:r>
              <a:rPr lang="en-US" sz="2400" b="1" i="0" dirty="0">
                <a:solidFill>
                  <a:srgbClr val="8257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turns brown</a:t>
            </a: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Cut stalks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i="0" dirty="0">
                <a:solidFill>
                  <a:srgbClr val="8257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few inches below the head and place in paper bag </a:t>
            </a:r>
          </a:p>
          <a:p>
            <a:pPr>
              <a:buClr>
                <a:srgbClr val="C00000"/>
              </a:buClr>
            </a:pPr>
            <a:endParaRPr lang="en-US" sz="2400" b="0" i="0" dirty="0">
              <a:solidFill>
                <a:srgbClr val="333333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1638" indent="-401638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2400" b="1" i="0" dirty="0">
                <a:solidFill>
                  <a:srgbClr val="8257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 small seeded crop</a:t>
            </a: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B03CEE68-8A20-41AC-9140-925A61991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E239C-F14B-48E2-90C5-228B63D423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9EBDFD-059A-44B2-B26F-042AC995C5B5}"/>
              </a:ext>
            </a:extLst>
          </p:cNvPr>
          <p:cNvSpPr/>
          <p:nvPr/>
        </p:nvSpPr>
        <p:spPr>
          <a:xfrm>
            <a:off x="4276001" y="160047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Carrot Flowering</a:t>
            </a:r>
          </a:p>
        </p:txBody>
      </p:sp>
      <p:pic>
        <p:nvPicPr>
          <p:cNvPr id="1026" name="Picture 2" descr="A close up of carrots overwintering in the garden with drooping foliage and the orange tops just visible above the ground, with snow surrounding them in light sunshine.">
            <a:extLst>
              <a:ext uri="{FF2B5EF4-FFF2-40B4-BE49-F238E27FC236}">
                <a16:creationId xmlns:a16="http://schemas.microsoft.com/office/drawing/2014/main" id="{B72A2A4C-EB15-4AEA-AB09-3D77E05F8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19" y="1064910"/>
            <a:ext cx="4155762" cy="276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 close up of freshly harvested carrots set in a black plastic container, half of them have had the foliage removed. The background is rich dark garden soil.">
            <a:extLst>
              <a:ext uri="{FF2B5EF4-FFF2-40B4-BE49-F238E27FC236}">
                <a16:creationId xmlns:a16="http://schemas.microsoft.com/office/drawing/2014/main" id="{73DBD207-B732-4963-B884-BC321E114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19" y="3993729"/>
            <a:ext cx="4155763" cy="27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lose up of the white flowering umbels of Queen Anne's Lace growing in the garden in light sunshine on a soft focus background.">
            <a:extLst>
              <a:ext uri="{FF2B5EF4-FFF2-40B4-BE49-F238E27FC236}">
                <a16:creationId xmlns:a16="http://schemas.microsoft.com/office/drawing/2014/main" id="{4C3CB729-F067-4CA2-B327-FE8D0FC72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183" y="1231641"/>
            <a:ext cx="3452881" cy="230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ss, outdoor, tree, plant&#10;&#10;Description automatically generated">
            <a:extLst>
              <a:ext uri="{FF2B5EF4-FFF2-40B4-BE49-F238E27FC236}">
                <a16:creationId xmlns:a16="http://schemas.microsoft.com/office/drawing/2014/main" id="{53CBBE99-7FF6-4B05-97CE-1F17AE26C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3" y="1084036"/>
            <a:ext cx="3354004" cy="2515503"/>
          </a:xfrm>
          <a:prstGeom prst="rect">
            <a:avLst/>
          </a:prstGeom>
        </p:spPr>
      </p:pic>
      <p:pic>
        <p:nvPicPr>
          <p:cNvPr id="1034" name="Picture 10" descr="A vertical close up picture of dried seedheads harvested from carrot plants in their second year of growth, in order to save the seeds, set on a dark rustic wooden surface.">
            <a:extLst>
              <a:ext uri="{FF2B5EF4-FFF2-40B4-BE49-F238E27FC236}">
                <a16:creationId xmlns:a16="http://schemas.microsoft.com/office/drawing/2014/main" id="{1716A4A1-EE44-4BCF-9CE8-D81A85657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16829"/>
          <a:stretch/>
        </p:blipFill>
        <p:spPr bwMode="auto">
          <a:xfrm>
            <a:off x="8953722" y="3654576"/>
            <a:ext cx="2759307" cy="304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AB20C2-7A87-41C4-ABBF-C00AE3F31079}"/>
              </a:ext>
            </a:extLst>
          </p:cNvPr>
          <p:cNvSpPr txBox="1"/>
          <p:nvPr/>
        </p:nvSpPr>
        <p:spPr>
          <a:xfrm>
            <a:off x="322813" y="6423952"/>
            <a:ext cx="3308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 source: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Gardeners Path</a:t>
            </a:r>
          </a:p>
        </p:txBody>
      </p:sp>
      <p:pic>
        <p:nvPicPr>
          <p:cNvPr id="1036" name="Picture 12" descr="A close up of a row of Daucus carota ready for harvest with the tops pushing through the dark soil with foliage above.">
            <a:extLst>
              <a:ext uri="{FF2B5EF4-FFF2-40B4-BE49-F238E27FC236}">
                <a16:creationId xmlns:a16="http://schemas.microsoft.com/office/drawing/2014/main" id="{AD6FC06C-C2CB-426A-AA05-9E41A35A7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3" y="3833686"/>
            <a:ext cx="3415005" cy="2275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4689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7">
            <a:extLst>
              <a:ext uri="{FF2B5EF4-FFF2-40B4-BE49-F238E27FC236}">
                <a16:creationId xmlns:a16="http://schemas.microsoft.com/office/drawing/2014/main" id="{CC9EB476-6062-47DE-ACDB-EFD54C1E4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812" y="1619125"/>
            <a:ext cx="11056775" cy="3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en-US" sz="900" b="1" dirty="0">
                <a:latin typeface="Arial" panose="020B0604020202020204" pitchFamily="34" charset="0"/>
              </a:rPr>
              <a:t> 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Storage temperature and moisture most critical factors</a:t>
            </a:r>
          </a:p>
          <a:p>
            <a:pPr algn="l">
              <a:buClr>
                <a:srgbClr val="C00000"/>
              </a:buClr>
            </a:pPr>
            <a:r>
              <a:rPr lang="en-US" altLang="en-US" sz="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690563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 of temperature and humidity should not exceed 100</a:t>
            </a:r>
            <a:endParaRPr lang="en-US" altLang="en-US" sz="8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563" indent="-342900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our region, humidity the biggest issue</a:t>
            </a:r>
          </a:p>
          <a:p>
            <a:pPr marL="690563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Dry seed to about 12% moisture and maintain in an airtight container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Store in dry place, without humidity</a:t>
            </a:r>
          </a:p>
          <a:p>
            <a:pPr>
              <a:buClr>
                <a:srgbClr val="C00000"/>
              </a:buClr>
            </a:pPr>
            <a:endParaRPr lang="en-US" alt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Or, store in sealed container in </a:t>
            </a:r>
            <a:r>
              <a:rPr lang="en-US" alt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regrigerator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90563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 alt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03CEE68-8A20-41AC-9140-925A61991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FE239C-F14B-48E2-90C5-228B63D423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9EBDFD-059A-44B2-B26F-042AC995C5B5}"/>
              </a:ext>
            </a:extLst>
          </p:cNvPr>
          <p:cNvSpPr/>
          <p:nvPr/>
        </p:nvSpPr>
        <p:spPr>
          <a:xfrm>
            <a:off x="4276001" y="160047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Seed Storage</a:t>
            </a:r>
          </a:p>
        </p:txBody>
      </p:sp>
    </p:spTree>
    <p:extLst>
      <p:ext uri="{BB962C8B-B14F-4D97-AF65-F5344CB8AC3E}">
        <p14:creationId xmlns:p14="http://schemas.microsoft.com/office/powerpoint/2010/main" val="4064105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able&#10;&#10;Description automatically generated">
            <a:extLst>
              <a:ext uri="{FF2B5EF4-FFF2-40B4-BE49-F238E27FC236}">
                <a16:creationId xmlns:a16="http://schemas.microsoft.com/office/drawing/2014/main" id="{8EA42022-95E7-4854-B817-B268419BFD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641"/>
          <a:stretch/>
        </p:blipFill>
        <p:spPr>
          <a:xfrm>
            <a:off x="977031" y="1232047"/>
            <a:ext cx="10237937" cy="529938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633B156-CE0E-409E-BBFD-A065D9074F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233" y="6360032"/>
            <a:ext cx="38928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altLang="en-US" sz="2000" b="1" dirty="0">
                <a:solidFill>
                  <a:srgbClr val="825700"/>
                </a:solidFill>
                <a:latin typeface="Arial" panose="020B0604020202020204" pitchFamily="34" charset="0"/>
              </a:rPr>
              <a:t>MG Training Manual Chapter 7	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BDC43FBD-E200-4ACF-BC33-A33E3FC8C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7EEF0C-A8D9-49C7-A082-C70BCE9E0F1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AD68CE3-F605-4607-A691-66523AF8DA99}"/>
              </a:ext>
            </a:extLst>
          </p:cNvPr>
          <p:cNvSpPr/>
          <p:nvPr/>
        </p:nvSpPr>
        <p:spPr>
          <a:xfrm>
            <a:off x="4101314" y="85075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Storing Seed</a:t>
            </a:r>
          </a:p>
        </p:txBody>
      </p:sp>
    </p:spTree>
    <p:extLst>
      <p:ext uri="{BB962C8B-B14F-4D97-AF65-F5344CB8AC3E}">
        <p14:creationId xmlns:p14="http://schemas.microsoft.com/office/powerpoint/2010/main" val="3935700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>
            <a:extLst>
              <a:ext uri="{FF2B5EF4-FFF2-40B4-BE49-F238E27FC236}">
                <a16:creationId xmlns:a16="http://schemas.microsoft.com/office/drawing/2014/main" id="{29E51B85-324D-4E29-9BA8-00790AEC4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759" y="1153530"/>
            <a:ext cx="4259669" cy="553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7F436CA2-88B5-4D22-BE93-EBFCD6A1E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4245" y="6205995"/>
            <a:ext cx="2687216" cy="41549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altLang="en-US" sz="2100" b="1" dirty="0">
                <a:solidFill>
                  <a:srgbClr val="3E3024"/>
                </a:solidFill>
              </a:rPr>
              <a:t>Seed Savers Exchange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38498678-AF98-4F48-A0C6-4D01771B2D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0A16B-B563-468E-B08D-C1DD1FBD49B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633EB20-B69A-41AE-917B-924595E7C3F5}"/>
              </a:ext>
            </a:extLst>
          </p:cNvPr>
          <p:cNvSpPr/>
          <p:nvPr/>
        </p:nvSpPr>
        <p:spPr>
          <a:xfrm>
            <a:off x="4276001" y="100221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Seed Saving Book</a:t>
            </a:r>
          </a:p>
        </p:txBody>
      </p:sp>
    </p:spTree>
    <p:extLst>
      <p:ext uri="{BB962C8B-B14F-4D97-AF65-F5344CB8AC3E}">
        <p14:creationId xmlns:p14="http://schemas.microsoft.com/office/powerpoint/2010/main" val="1494215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">
            <a:extLst>
              <a:ext uri="{FF2B5EF4-FFF2-40B4-BE49-F238E27FC236}">
                <a16:creationId xmlns:a16="http://schemas.microsoft.com/office/drawing/2014/main" id="{D92780D6-6BF5-4372-80A5-F5CB2FD45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2F445-C904-47AB-95A9-62C4BB95B6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856D2C-05EA-4DD6-9F34-7980F990C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3664" y="1311930"/>
            <a:ext cx="636466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6600" b="1" dirty="0">
                <a:latin typeface="Arial" panose="020B0604020202020204" pitchFamily="34" charset="0"/>
                <a:ea typeface="MS PGothic" panose="020B0600070205080204" pitchFamily="34" charset="-128"/>
              </a:rPr>
              <a:t>Questions?</a:t>
            </a:r>
          </a:p>
        </p:txBody>
      </p:sp>
      <p:pic>
        <p:nvPicPr>
          <p:cNvPr id="4" name="Picture 3" descr="A picture containing indoor, wooden, wood, vegetable&#10;&#10;Description automatically generated">
            <a:extLst>
              <a:ext uri="{FF2B5EF4-FFF2-40B4-BE49-F238E27FC236}">
                <a16:creationId xmlns:a16="http://schemas.microsoft.com/office/drawing/2014/main" id="{56ADB587-AE6F-4E32-B18B-2272B9C58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1461" y="2547256"/>
            <a:ext cx="5449077" cy="400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88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>
            <a:extLst>
              <a:ext uri="{FF2B5EF4-FFF2-40B4-BE49-F238E27FC236}">
                <a16:creationId xmlns:a16="http://schemas.microsoft.com/office/drawing/2014/main" id="{F9242CA7-2719-4DD9-B5B0-0562BA69E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23DDDF-5B03-4023-AA8D-9E930BD20F1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F8DF63-3D03-487F-9534-25D701CD241B}"/>
              </a:ext>
            </a:extLst>
          </p:cNvPr>
          <p:cNvSpPr/>
          <p:nvPr/>
        </p:nvSpPr>
        <p:spPr>
          <a:xfrm>
            <a:off x="4323366" y="160047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Open Pollinated</a:t>
            </a:r>
          </a:p>
        </p:txBody>
      </p:sp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EA45DEE-BA2B-488F-A64D-AB2E0CC290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2769" r="37295" b="14190"/>
          <a:stretch/>
        </p:blipFill>
        <p:spPr>
          <a:xfrm rot="5400000">
            <a:off x="3247122" y="-751943"/>
            <a:ext cx="5347900" cy="8968085"/>
          </a:xfrm>
          <a:prstGeom prst="rect">
            <a:avLst/>
          </a:prstGeom>
        </p:spPr>
      </p:pic>
      <p:sp>
        <p:nvSpPr>
          <p:cNvPr id="13" name="Oval 4">
            <a:extLst>
              <a:ext uri="{FF2B5EF4-FFF2-40B4-BE49-F238E27FC236}">
                <a16:creationId xmlns:a16="http://schemas.microsoft.com/office/drawing/2014/main" id="{79753638-99C6-47C7-BC33-94BA83187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7029" y="4532762"/>
            <a:ext cx="529908" cy="376122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424078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>
            <a:extLst>
              <a:ext uri="{FF2B5EF4-FFF2-40B4-BE49-F238E27FC236}">
                <a16:creationId xmlns:a16="http://schemas.microsoft.com/office/drawing/2014/main" id="{8D05CC1F-9A79-4DB1-BD9B-2AA5B10BF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527" y="1257030"/>
            <a:ext cx="7523199" cy="548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5">
            <a:extLst>
              <a:ext uri="{FF2B5EF4-FFF2-40B4-BE49-F238E27FC236}">
                <a16:creationId xmlns:a16="http://schemas.microsoft.com/office/drawing/2014/main" id="{CA07A483-7DF5-449C-BB54-9CC7D98BBA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5959549"/>
            <a:ext cx="800100" cy="4000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18CC2C75-F57B-4A4B-8CFE-6B64193FC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074" y="2421565"/>
            <a:ext cx="800100" cy="4000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2" name="Oval 7">
            <a:extLst>
              <a:ext uri="{FF2B5EF4-FFF2-40B4-BE49-F238E27FC236}">
                <a16:creationId xmlns:a16="http://schemas.microsoft.com/office/drawing/2014/main" id="{52279F1B-7A74-4A2A-B081-4EEA0CFE2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5665" y="4206509"/>
            <a:ext cx="800100" cy="400051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350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0499F376-63B3-48C3-85F8-47D40FC1F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A82017-80E8-4384-8327-BB1E68C77C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A679334-5E5A-4CDA-9AB9-409656BD6285}"/>
              </a:ext>
            </a:extLst>
          </p:cNvPr>
          <p:cNvSpPr/>
          <p:nvPr/>
        </p:nvSpPr>
        <p:spPr>
          <a:xfrm>
            <a:off x="4303330" y="160047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Hybrid F1</a:t>
            </a:r>
          </a:p>
        </p:txBody>
      </p:sp>
    </p:spTree>
    <p:extLst>
      <p:ext uri="{BB962C8B-B14F-4D97-AF65-F5344CB8AC3E}">
        <p14:creationId xmlns:p14="http://schemas.microsoft.com/office/powerpoint/2010/main" val="145650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>
            <a:extLst>
              <a:ext uri="{FF2B5EF4-FFF2-40B4-BE49-F238E27FC236}">
                <a16:creationId xmlns:a16="http://schemas.microsoft.com/office/drawing/2014/main" id="{998CB7E0-0467-40D6-AC7F-4631C9372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2523" y="1326055"/>
            <a:ext cx="6476557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l"/>
            <a:r>
              <a:rPr lang="en-US" altLang="en-US" sz="2600" b="1" u="sng" dirty="0">
                <a:latin typeface="Arial" panose="020B0604020202020204" pitchFamily="34" charset="0"/>
              </a:rPr>
              <a:t>Self-pollinated crops</a:t>
            </a:r>
            <a:endParaRPr lang="en-US" altLang="en-US" sz="2600" b="1" dirty="0">
              <a:latin typeface="Arial" panose="020B0604020202020204" pitchFamily="34" charset="0"/>
            </a:endParaRPr>
          </a:p>
          <a:p>
            <a:pPr algn="l"/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bean			soybean / edamame</a:t>
            </a:r>
          </a:p>
          <a:p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lettuce		tomato</a:t>
            </a:r>
          </a:p>
          <a:p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pea		</a:t>
            </a:r>
          </a:p>
          <a:p>
            <a:pPr algn="l"/>
            <a:endParaRPr lang="en-US" altLang="en-US" sz="2600" b="1" u="sng" dirty="0">
              <a:solidFill>
                <a:srgbClr val="825700"/>
              </a:solidFill>
              <a:latin typeface="Arial" panose="020B0604020202020204" pitchFamily="34" charset="0"/>
            </a:endParaRPr>
          </a:p>
          <a:p>
            <a:pPr algn="l"/>
            <a:r>
              <a:rPr lang="en-US" altLang="en-US" sz="2600" b="1" u="sng" dirty="0">
                <a:latin typeface="Arial" panose="020B0604020202020204" pitchFamily="34" charset="0"/>
              </a:rPr>
              <a:t>Cross-pollinated crops</a:t>
            </a:r>
          </a:p>
          <a:p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beet			mustard</a:t>
            </a:r>
          </a:p>
          <a:p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cabbage		onion</a:t>
            </a:r>
          </a:p>
          <a:p>
            <a:pPr algn="l"/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carrot		pepper</a:t>
            </a:r>
          </a:p>
          <a:p>
            <a:pPr algn="l"/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corn			spinach</a:t>
            </a:r>
          </a:p>
          <a:p>
            <a:pPr algn="l"/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cucumber		squash</a:t>
            </a:r>
          </a:p>
          <a:p>
            <a:pPr algn="l"/>
            <a:r>
              <a:rPr lang="en-US" altLang="en-US" sz="2600" b="1" dirty="0">
                <a:solidFill>
                  <a:srgbClr val="825700"/>
                </a:solidFill>
                <a:latin typeface="Arial" panose="020B0604020202020204" pitchFamily="34" charset="0"/>
              </a:rPr>
              <a:t>		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2444913-FFF0-4A27-929E-48552FF6F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85841" y="3023532"/>
            <a:ext cx="3197200" cy="352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E5DFA0B9-3FDA-45E0-9426-B04D5F94E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9B2298-459B-4D69-B76E-9E4BB31AF6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2D852E-0CA8-4DC7-BCC4-0C843FE76257}"/>
              </a:ext>
            </a:extLst>
          </p:cNvPr>
          <p:cNvSpPr/>
          <p:nvPr/>
        </p:nvSpPr>
        <p:spPr>
          <a:xfrm>
            <a:off x="4420288" y="145856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Crop Pollination</a:t>
            </a:r>
          </a:p>
        </p:txBody>
      </p:sp>
    </p:spTree>
    <p:extLst>
      <p:ext uri="{BB962C8B-B14F-4D97-AF65-F5344CB8AC3E}">
        <p14:creationId xmlns:p14="http://schemas.microsoft.com/office/powerpoint/2010/main" val="806857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General Growing Procedures 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52AE39B-475E-49AE-AE29-54674B19E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82" y="1896371"/>
            <a:ext cx="1032898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Transplanting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3-4 weeks.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Planting schedule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just as for vegetable production. </a:t>
            </a:r>
          </a:p>
          <a:p>
            <a:pPr marL="746125" indent="-222250">
              <a:buClr>
                <a:srgbClr val="00763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5C3D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Exception: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biennials late summer for seed production following year.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Irrigation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until a few weeks prior to harvest, then stop. 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mulch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warms the soil and hastens crop maturity, controls weeds, keeps large fruit clean and prevents fruit rot.  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01775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D8081A9-3072-499E-A8C4-B3B37C68A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8F1C73-4B61-4691-895E-1133B55FEF9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1C9932-6E0A-4F98-94CA-7578E98E05EB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Crop Calendar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04C9CB-8FD2-42E2-952B-C309F18DF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030" y="5732924"/>
            <a:ext cx="2851485" cy="99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Blip>
                <a:blip r:embed="rId3"/>
              </a:buBlip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Blip>
                <a:blip r:embed="rId4"/>
              </a:buBlip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From: </a:t>
            </a:r>
            <a:r>
              <a:rPr lang="en-US" altLang="en-US" sz="1400" b="1" dirty="0">
                <a:solidFill>
                  <a:srgbClr val="990000"/>
                </a:solidFill>
                <a:latin typeface="Arial" panose="020B0604020202020204" pitchFamily="34" charset="0"/>
              </a:rPr>
              <a:t>Home Vegetable Gardening (EM057E) </a:t>
            </a:r>
          </a:p>
          <a:p>
            <a:pPr eaLnBrk="1" hangingPunct="1">
              <a:buFontTx/>
              <a:buNone/>
            </a:pPr>
            <a:r>
              <a:rPr lang="en-US" altLang="en-US" sz="1400" b="1" dirty="0">
                <a:solidFill>
                  <a:srgbClr val="0070C0"/>
                </a:solidFill>
                <a:latin typeface="Arial" panose="020B0604020202020204" pitchFamily="34" charset="0"/>
                <a:hlinkClick r:id="rId5"/>
              </a:rPr>
              <a:t>https://s3.wp.wsu.edu/uploads/sites/2709/2021/05/EM057E.pdf</a:t>
            </a:r>
            <a:r>
              <a:rPr lang="en-US" altLang="en-US" sz="14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E1A94E-48C8-4577-A117-0A1251AF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8412" y="962017"/>
            <a:ext cx="7835538" cy="582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47993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77CE84E4-0036-4ED2-AB3D-5B2D94688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330" y="4"/>
            <a:ext cx="10640670" cy="904863"/>
          </a:xfrm>
          <a:prstGeom prst="rect">
            <a:avLst/>
          </a:prstGeom>
          <a:solidFill>
            <a:srgbClr val="9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b="1">
                <a:solidFill>
                  <a:srgbClr val="760000"/>
                </a:solidFill>
                <a:latin typeface="Arial" pitchFamily="34" charset="0"/>
              </a:defRPr>
            </a:lvl1pPr>
            <a:lvl2pPr marL="742950" indent="-285750">
              <a:defRPr sz="2400" b="1">
                <a:solidFill>
                  <a:srgbClr val="760000"/>
                </a:solidFill>
                <a:latin typeface="Arial" pitchFamily="34" charset="0"/>
              </a:defRPr>
            </a:lvl2pPr>
            <a:lvl3pPr marL="11430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3pPr>
            <a:lvl4pPr marL="16002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4pPr>
            <a:lvl5pPr marL="2057400" indent="-228600">
              <a:defRPr sz="2400" b="1">
                <a:solidFill>
                  <a:srgbClr val="760000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30000"/>
              <a:buChar char="•"/>
              <a:defRPr sz="2400" b="1">
                <a:solidFill>
                  <a:srgbClr val="760000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  <a:p>
            <a:pPr algn="ctr">
              <a:spcBef>
                <a:spcPct val="20000"/>
              </a:spcBef>
            </a:pPr>
            <a:endParaRPr lang="en-US" b="0" dirty="0">
              <a:solidFill>
                <a:prstClr val="black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D92AC5-A1AB-4EF3-8F15-66288AD857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0" y="1411"/>
            <a:ext cx="2764741" cy="9048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F2FED2-3A98-443B-8E95-F600F3AF2633}"/>
              </a:ext>
            </a:extLst>
          </p:cNvPr>
          <p:cNvSpPr/>
          <p:nvPr/>
        </p:nvSpPr>
        <p:spPr>
          <a:xfrm>
            <a:off x="4080048" y="127880"/>
            <a:ext cx="6364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Seeding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052AE39B-475E-49AE-AE29-54674B19E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682" y="1720840"/>
            <a:ext cx="10328987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Transplants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 so that ready to transplant by June 1</a:t>
            </a: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seed – </a:t>
            </a: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crops (radish, onion, carrot) and legumes (pea, bean)</a:t>
            </a:r>
          </a:p>
          <a:p>
            <a:pPr marL="517525" indent="-234950">
              <a:buClr>
                <a:srgbClr val="007635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Biennials direct seed late July: carrot, leek, onion, kale</a:t>
            </a:r>
          </a:p>
          <a:p>
            <a:pPr marL="342900" indent="-342900">
              <a:buClr>
                <a:srgbClr val="C00000"/>
              </a:buClr>
              <a:buFont typeface="Wingdings" panose="05000000000000000000" pitchFamily="2" charset="2"/>
              <a:buChar char="v"/>
            </a:pPr>
            <a:endParaRPr lang="en-US" sz="2400" b="1" dirty="0">
              <a:solidFill>
                <a:srgbClr val="825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endParaRPr lang="en-US" sz="2400" b="1" dirty="0">
              <a:solidFill>
                <a:srgbClr val="22222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400" b="1" dirty="0">
                <a:solidFill>
                  <a:srgbClr val="825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3" name="Picture 2" descr="A picture containing several, garden, variety&#10;&#10;Description automatically generated">
            <a:extLst>
              <a:ext uri="{FF2B5EF4-FFF2-40B4-BE49-F238E27FC236}">
                <a16:creationId xmlns:a16="http://schemas.microsoft.com/office/drawing/2014/main" id="{C39F219C-1D3F-4BE7-94C6-FB18348365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0700" y="4001075"/>
            <a:ext cx="3667125" cy="2623232"/>
          </a:xfrm>
          <a:prstGeom prst="rect">
            <a:avLst/>
          </a:prstGeom>
        </p:spPr>
      </p:pic>
      <p:pic>
        <p:nvPicPr>
          <p:cNvPr id="6" name="Picture 5" descr="A picture containing outdoor, ground, plant&#10;&#10;Description automatically generated">
            <a:extLst>
              <a:ext uri="{FF2B5EF4-FFF2-40B4-BE49-F238E27FC236}">
                <a16:creationId xmlns:a16="http://schemas.microsoft.com/office/drawing/2014/main" id="{F626B7FB-82ED-4634-93B2-5FFC74760D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74659" y="3599132"/>
            <a:ext cx="2623232" cy="34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83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Grafting Vegetables&amp;quot;&quot;/&gt;&lt;property id=&quot;20307&quot; value=&quot;264&quot;/&gt;&lt;/object&gt;&lt;object type=&quot;3&quot; unique_id=&quot;35137&quot;&gt;&lt;property id=&quot;20148&quot; value=&quot;5&quot;/&gt;&lt;property id=&quot;20300&quot; value=&quot;Slide 2&quot;/&gt;&lt;property id=&quot;20307&quot; value=&quot;285&quot;/&gt;&lt;/object&gt;&lt;object type=&quot;3&quot; unique_id=&quot;35138&quot;&gt;&lt;property id=&quot;20148&quot; value=&quot;5&quot;/&gt;&lt;property id=&quot;20300&quot; value=&quot;Slide 3&quot;/&gt;&lt;property id=&quot;20307&quot; value=&quot;286&quot;/&gt;&lt;/object&gt;&lt;object type=&quot;3&quot; unique_id=&quot;35140&quot;&gt;&lt;property id=&quot;20148&quot; value=&quot;5&quot;/&gt;&lt;property id=&quot;20300&quot; value=&quot;Slide 4&quot;/&gt;&lt;property id=&quot;20307&quot; value=&quot;288&quot;/&gt;&lt;/object&gt;&lt;object type=&quot;3&quot; unique_id=&quot;35141&quot;&gt;&lt;property id=&quot;20148&quot; value=&quot;5&quot;/&gt;&lt;property id=&quot;20300&quot; value=&quot;Slide 55&quot;/&gt;&lt;property id=&quot;20307&quot; value=&quot;289&quot;/&gt;&lt;/object&gt;&lt;object type=&quot;3&quot; unique_id=&quot;36703&quot;&gt;&lt;property id=&quot;20148&quot; value=&quot;5&quot;/&gt;&lt;property id=&quot;20300&quot; value=&quot;Slide 43&quot;/&gt;&lt;property id=&quot;20307&quot; value=&quot;305&quot;/&gt;&lt;/object&gt;&lt;object type=&quot;3&quot; unique_id=&quot;36731&quot;&gt;&lt;property id=&quot;20148&quot; value=&quot;5&quot;/&gt;&lt;property id=&quot;20300&quot; value=&quot;Slide 54&quot;/&gt;&lt;property id=&quot;20307&quot; value=&quot;324&quot;/&gt;&lt;/object&gt;&lt;object type=&quot;3&quot; unique_id=&quot;41093&quot;&gt;&lt;property id=&quot;20148&quot; value=&quot;5&quot;/&gt;&lt;property id=&quot;20300&quot; value=&quot;Slide 5&quot;/&gt;&lt;property id=&quot;20307&quot; value=&quot;378&quot;/&gt;&lt;/object&gt;&lt;object type=&quot;3&quot; unique_id=&quot;41095&quot;&gt;&lt;property id=&quot;20148&quot; value=&quot;5&quot;/&gt;&lt;property id=&quot;20300&quot; value=&quot;Slide 7&quot;/&gt;&lt;property id=&quot;20307&quot; value=&quot;380&quot;/&gt;&lt;/object&gt;&lt;object type=&quot;3&quot; unique_id=&quot;41096&quot;&gt;&lt;property id=&quot;20148&quot; value=&quot;5&quot;/&gt;&lt;property id=&quot;20300&quot; value=&quot;Slide 8&quot;/&gt;&lt;property id=&quot;20307&quot; value=&quot;381&quot;/&gt;&lt;/object&gt;&lt;object type=&quot;3&quot; unique_id=&quot;41097&quot;&gt;&lt;property id=&quot;20148&quot; value=&quot;5&quot;/&gt;&lt;property id=&quot;20300&quot; value=&quot;Slide 9&quot;/&gt;&lt;property id=&quot;20307&quot; value=&quot;382&quot;/&gt;&lt;/object&gt;&lt;object type=&quot;3&quot; unique_id=&quot;41098&quot;&gt;&lt;property id=&quot;20148&quot; value=&quot;5&quot;/&gt;&lt;property id=&quot;20300&quot; value=&quot;Slide 10&quot;/&gt;&lt;property id=&quot;20307&quot; value=&quot;383&quot;/&gt;&lt;/object&gt;&lt;object type=&quot;3&quot; unique_id=&quot;41099&quot;&gt;&lt;property id=&quot;20148&quot; value=&quot;5&quot;/&gt;&lt;property id=&quot;20300&quot; value=&quot;Slide 11&quot;/&gt;&lt;property id=&quot;20307&quot; value=&quot;384&quot;/&gt;&lt;/object&gt;&lt;object type=&quot;3&quot; unique_id=&quot;41101&quot;&gt;&lt;property id=&quot;20148&quot; value=&quot;5&quot;/&gt;&lt;property id=&quot;20300&quot; value=&quot;Slide 12&quot;/&gt;&lt;property id=&quot;20307&quot; value=&quot;386&quot;/&gt;&lt;/object&gt;&lt;object type=&quot;3&quot; unique_id=&quot;41111&quot;&gt;&lt;property id=&quot;20148&quot; value=&quot;5&quot;/&gt;&lt;property id=&quot;20300&quot; value=&quot;Slide 14&quot;/&gt;&lt;property id=&quot;20307&quot; value=&quot;396&quot;/&gt;&lt;/object&gt;&lt;object type=&quot;3&quot; unique_id=&quot;41113&quot;&gt;&lt;property id=&quot;20148&quot; value=&quot;5&quot;/&gt;&lt;property id=&quot;20300&quot; value=&quot;Slide 28&quot;/&gt;&lt;property id=&quot;20307&quot; value=&quot;398&quot;/&gt;&lt;/object&gt;&lt;object type=&quot;3&quot; unique_id=&quot;41138&quot;&gt;&lt;property id=&quot;20148&quot; value=&quot;5&quot;/&gt;&lt;property id=&quot;20300&quot; value=&quot;Slide 37&quot;/&gt;&lt;property id=&quot;20307&quot; value=&quot;339&quot;/&gt;&lt;/object&gt;&lt;object type=&quot;3&quot; unique_id=&quot;41152&quot;&gt;&lt;property id=&quot;20148&quot; value=&quot;5&quot;/&gt;&lt;property id=&quot;20300&quot; value=&quot;Slide 45&quot;/&gt;&lt;property id=&quot;20307&quot; value=&quot;353&quot;/&gt;&lt;/object&gt;&lt;object type=&quot;3&quot; unique_id=&quot;41153&quot;&gt;&lt;property id=&quot;20148&quot; value=&quot;5&quot;/&gt;&lt;property id=&quot;20300&quot; value=&quot;Slide 46&quot;/&gt;&lt;property id=&quot;20307&quot; value=&quot;354&quot;/&gt;&lt;/object&gt;&lt;object type=&quot;3&quot; unique_id=&quot;41158&quot;&gt;&lt;property id=&quot;20148&quot; value=&quot;5&quot;/&gt;&lt;property id=&quot;20300&quot; value=&quot;Slide 38&quot;/&gt;&lt;property id=&quot;20307&quot; value=&quot;404&quot;/&gt;&lt;/object&gt;&lt;object type=&quot;3&quot; unique_id=&quot;41189&quot;&gt;&lt;property id=&quot;20148&quot; value=&quot;5&quot;/&gt;&lt;property id=&quot;20300&quot; value=&quot;Slide 56&quot;/&gt;&lt;property id=&quot;20307&quot; value=&quot;377&quot;/&gt;&lt;/object&gt;&lt;object type=&quot;3&quot; unique_id=&quot;44008&quot;&gt;&lt;property id=&quot;20148&quot; value=&quot;5&quot;/&gt;&lt;property id=&quot;20300&quot; value=&quot;Slide 6&quot;/&gt;&lt;property id=&quot;20307&quot; value=&quot;508&quot;/&gt;&lt;/object&gt;&lt;object type=&quot;3&quot; unique_id=&quot;44010&quot;&gt;&lt;property id=&quot;20148&quot; value=&quot;5&quot;/&gt;&lt;property id=&quot;20300&quot; value=&quot;Slide 15&quot;/&gt;&lt;property id=&quot;20307&quot; value=&quot;438&quot;/&gt;&lt;/object&gt;&lt;object type=&quot;3&quot; unique_id=&quot;44011&quot;&gt;&lt;property id=&quot;20148&quot; value=&quot;5&quot;/&gt;&lt;property id=&quot;20300&quot; value=&quot;Slide 16&quot;/&gt;&lt;property id=&quot;20307&quot; value=&quot;458&quot;/&gt;&lt;/object&gt;&lt;object type=&quot;3&quot; unique_id=&quot;44012&quot;&gt;&lt;property id=&quot;20148&quot; value=&quot;5&quot;/&gt;&lt;property id=&quot;20300&quot; value=&quot;Slide 17&quot;/&gt;&lt;property id=&quot;20307&quot; value=&quot;461&quot;/&gt;&lt;/object&gt;&lt;object type=&quot;3&quot; unique_id=&quot;44013&quot;&gt;&lt;property id=&quot;20148&quot; value=&quot;5&quot;/&gt;&lt;property id=&quot;20300&quot; value=&quot;Slide 18&quot;/&gt;&lt;property id=&quot;20307&quot; value=&quot;510&quot;/&gt;&lt;/object&gt;&lt;object type=&quot;3&quot; unique_id=&quot;44014&quot;&gt;&lt;property id=&quot;20148&quot; value=&quot;5&quot;/&gt;&lt;property id=&quot;20300&quot; value=&quot;Slide 19&quot;/&gt;&lt;property id=&quot;20307&quot; value=&quot;439&quot;/&gt;&lt;/object&gt;&lt;object type=&quot;3&quot; unique_id=&quot;44015&quot;&gt;&lt;property id=&quot;20148&quot; value=&quot;5&quot;/&gt;&lt;property id=&quot;20300&quot; value=&quot;Slide 20&quot;/&gt;&lt;property id=&quot;20307&quot; value=&quot;440&quot;/&gt;&lt;/object&gt;&lt;object type=&quot;3&quot; unique_id=&quot;44016&quot;&gt;&lt;property id=&quot;20148&quot; value=&quot;5&quot;/&gt;&lt;property id=&quot;20300&quot; value=&quot;Slide 21&quot;/&gt;&lt;property id=&quot;20307&quot; value=&quot;441&quot;/&gt;&lt;/object&gt;&lt;object type=&quot;3&quot; unique_id=&quot;44017&quot;&gt;&lt;property id=&quot;20148&quot; value=&quot;5&quot;/&gt;&lt;property id=&quot;20300&quot; value=&quot;Slide 22&quot;/&gt;&lt;property id=&quot;20307&quot; value=&quot;442&quot;/&gt;&lt;/object&gt;&lt;object type=&quot;3&quot; unique_id=&quot;44018&quot;&gt;&lt;property id=&quot;20148&quot; value=&quot;5&quot;/&gt;&lt;property id=&quot;20300&quot; value=&quot;Slide 23&quot;/&gt;&lt;property id=&quot;20307&quot; value=&quot;444&quot;/&gt;&lt;/object&gt;&lt;object type=&quot;3&quot; unique_id=&quot;44019&quot;&gt;&lt;property id=&quot;20148&quot; value=&quot;5&quot;/&gt;&lt;property id=&quot;20300&quot; value=&quot;Slide 24&quot;/&gt;&lt;property id=&quot;20307&quot; value=&quot;445&quot;/&gt;&lt;/object&gt;&lt;object type=&quot;3&quot; unique_id=&quot;44020&quot;&gt;&lt;property id=&quot;20148&quot; value=&quot;5&quot;/&gt;&lt;property id=&quot;20300&quot; value=&quot;Slide 25&quot;/&gt;&lt;property id=&quot;20307&quot; value=&quot;446&quot;/&gt;&lt;/object&gt;&lt;object type=&quot;3&quot; unique_id=&quot;44021&quot;&gt;&lt;property id=&quot;20148&quot; value=&quot;5&quot;/&gt;&lt;property id=&quot;20300&quot; value=&quot;Slide 26&quot;/&gt;&lt;property id=&quot;20307&quot; value=&quot;464&quot;/&gt;&lt;/object&gt;&lt;object type=&quot;3&quot; unique_id=&quot;44022&quot;&gt;&lt;property id=&quot;20148&quot; value=&quot;5&quot;/&gt;&lt;property id=&quot;20300&quot; value=&quot;Slide 27&quot;/&gt;&lt;property id=&quot;20307&quot; value=&quot;511&quot;/&gt;&lt;/object&gt;&lt;object type=&quot;3&quot; unique_id=&quot;44023&quot;&gt;&lt;property id=&quot;20148&quot; value=&quot;5&quot;/&gt;&lt;property id=&quot;20300&quot; value=&quot;Slide 29&quot;/&gt;&lt;property id=&quot;20307&quot; value=&quot;523&quot;/&gt;&lt;/object&gt;&lt;object type=&quot;3&quot; unique_id=&quot;44024&quot;&gt;&lt;property id=&quot;20148&quot; value=&quot;5&quot;/&gt;&lt;property id=&quot;20300&quot; value=&quot;Slide 30&quot;/&gt;&lt;property id=&quot;20307&quot; value=&quot;525&quot;/&gt;&lt;/object&gt;&lt;object type=&quot;3&quot; unique_id=&quot;44025&quot;&gt;&lt;property id=&quot;20148&quot; value=&quot;5&quot;/&gt;&lt;property id=&quot;20300&quot; value=&quot;Slide 31&quot;/&gt;&lt;property id=&quot;20307&quot; value=&quot;527&quot;/&gt;&lt;/object&gt;&lt;object type=&quot;3&quot; unique_id=&quot;44026&quot;&gt;&lt;property id=&quot;20148&quot; value=&quot;5&quot;/&gt;&lt;property id=&quot;20300&quot; value=&quot;Slide 32&quot;/&gt;&lt;property id=&quot;20307&quot; value=&quot;528&quot;/&gt;&lt;/object&gt;&lt;object type=&quot;3&quot; unique_id=&quot;44027&quot;&gt;&lt;property id=&quot;20148&quot; value=&quot;5&quot;/&gt;&lt;property id=&quot;20300&quot; value=&quot;Slide 33&quot;/&gt;&lt;property id=&quot;20307&quot; value=&quot;530&quot;/&gt;&lt;/object&gt;&lt;object type=&quot;3&quot; unique_id=&quot;44028&quot;&gt;&lt;property id=&quot;20148&quot; value=&quot;5&quot;/&gt;&lt;property id=&quot;20300&quot; value=&quot;Slide 34&quot;/&gt;&lt;property id=&quot;20307&quot; value=&quot;512&quot;/&gt;&lt;/object&gt;&lt;object type=&quot;3&quot; unique_id=&quot;44029&quot;&gt;&lt;property id=&quot;20148&quot; value=&quot;5&quot;/&gt;&lt;property id=&quot;20300&quot; value=&quot;Slide 35&quot;/&gt;&lt;property id=&quot;20307&quot; value=&quot;517&quot;/&gt;&lt;/object&gt;&lt;object type=&quot;3&quot; unique_id=&quot;44030&quot;&gt;&lt;property id=&quot;20148&quot; value=&quot;5&quot;/&gt;&lt;property id=&quot;20300&quot; value=&quot;Slide 36&quot;/&gt;&lt;property id=&quot;20307&quot; value=&quot;518&quot;/&gt;&lt;/object&gt;&lt;object type=&quot;3&quot; unique_id=&quot;44031&quot;&gt;&lt;property id=&quot;20148&quot; value=&quot;5&quot;/&gt;&lt;property id=&quot;20300&quot; value=&quot;Slide 39&quot;/&gt;&lt;property id=&quot;20307&quot; value=&quot;500&quot;/&gt;&lt;/object&gt;&lt;object type=&quot;3&quot; unique_id=&quot;44032&quot;&gt;&lt;property id=&quot;20148&quot; value=&quot;5&quot;/&gt;&lt;property id=&quot;20300&quot; value=&quot;Slide 40&quot;/&gt;&lt;property id=&quot;20307&quot; value=&quot;502&quot;/&gt;&lt;/object&gt;&lt;object type=&quot;3&quot; unique_id=&quot;44033&quot;&gt;&lt;property id=&quot;20148&quot; value=&quot;5&quot;/&gt;&lt;property id=&quot;20300&quot; value=&quot;Slide 41&quot;/&gt;&lt;property id=&quot;20307&quot; value=&quot;505&quot;/&gt;&lt;/object&gt;&lt;object type=&quot;3&quot; unique_id=&quot;44034&quot;&gt;&lt;property id=&quot;20148&quot; value=&quot;5&quot;/&gt;&lt;property id=&quot;20300&quot; value=&quot;Slide 42&quot;/&gt;&lt;property id=&quot;20307&quot; value=&quot;507&quot;/&gt;&lt;/object&gt;&lt;object type=&quot;3&quot; unique_id=&quot;44035&quot;&gt;&lt;property id=&quot;20148&quot; value=&quot;5&quot;/&gt;&lt;property id=&quot;20300&quot; value=&quot;Slide 44&quot;/&gt;&lt;property id=&quot;20307&quot; value=&quot;532&quot;/&gt;&lt;/object&gt;&lt;object type=&quot;3&quot; unique_id=&quot;44036&quot;&gt;&lt;property id=&quot;20148&quot; value=&quot;5&quot;/&gt;&lt;property id=&quot;20300&quot; value=&quot;Slide 47&quot;/&gt;&lt;property id=&quot;20307&quot; value=&quot;531&quot;/&gt;&lt;/object&gt;&lt;object type=&quot;3&quot; unique_id=&quot;44038&quot;&gt;&lt;property id=&quot;20148&quot; value=&quot;5&quot;/&gt;&lt;property id=&quot;20300&quot; value=&quot;Slide 49&quot;/&gt;&lt;property id=&quot;20307&quot; value=&quot;534&quot;/&gt;&lt;/object&gt;&lt;object type=&quot;3&quot; unique_id=&quot;44039&quot;&gt;&lt;property id=&quot;20148&quot; value=&quot;5&quot;/&gt;&lt;property id=&quot;20300&quot; value=&quot;Slide 50&quot;/&gt;&lt;property id=&quot;20307&quot; value=&quot;535&quot;/&gt;&lt;/object&gt;&lt;object type=&quot;3&quot; unique_id=&quot;44040&quot;&gt;&lt;property id=&quot;20148&quot; value=&quot;5&quot;/&gt;&lt;property id=&quot;20300&quot; value=&quot;Slide 51&quot;/&gt;&lt;property id=&quot;20307&quot; value=&quot;536&quot;/&gt;&lt;/object&gt;&lt;object type=&quot;3&quot; unique_id=&quot;44041&quot;&gt;&lt;property id=&quot;20148&quot; value=&quot;5&quot;/&gt;&lt;property id=&quot;20300&quot; value=&quot;Slide 52&quot;/&gt;&lt;property id=&quot;20307&quot; value=&quot;537&quot;/&gt;&lt;/object&gt;&lt;object type=&quot;3&quot; unique_id=&quot;44042&quot;&gt;&lt;property id=&quot;20148&quot; value=&quot;5&quot;/&gt;&lt;property id=&quot;20300&quot; value=&quot;Slide 53&quot;/&gt;&lt;property id=&quot;20307&quot; value=&quot;538&quot;/&gt;&lt;/object&gt;&lt;object type=&quot;3&quot; unique_id=&quot;44044&quot;&gt;&lt;property id=&quot;20148&quot; value=&quot;5&quot;/&gt;&lt;property id=&quot;20300&quot; value=&quot;Slide 13&quot;/&gt;&lt;property id=&quot;20307&quot; value=&quot;539&quot;/&gt;&lt;/object&gt;&lt;object type=&quot;3&quot; unique_id=&quot;44045&quot;&gt;&lt;property id=&quot;20148&quot; value=&quot;5&quot;/&gt;&lt;property id=&quot;20300&quot; value=&quot;Slide 48&quot;/&gt;&lt;property id=&quot;20307&quot; value=&quot;540&quot;/&gt;&lt;/object&gt;&lt;/object&gt;&lt;object type=&quot;8&quot; unique_id=&quot;1003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3285</TotalTime>
  <Words>1212</Words>
  <Application>Microsoft Macintosh PowerPoint</Application>
  <PresentationFormat>Widescreen</PresentationFormat>
  <Paragraphs>192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2_Office Theme</vt:lpstr>
      <vt:lpstr>3_Office Theme</vt:lpstr>
      <vt:lpstr>5_Office Theme</vt:lpstr>
      <vt:lpstr>Growing Vegetable Crops  for Seed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Controlling Verticillium wilt by Using Grafted Plants</dc:title>
  <dc:creator>Sahar</dc:creator>
  <cp:lastModifiedBy>Nita Couchman</cp:lastModifiedBy>
  <cp:revision>249</cp:revision>
  <cp:lastPrinted>2015-11-16T21:44:21Z</cp:lastPrinted>
  <dcterms:created xsi:type="dcterms:W3CDTF">2015-11-12T05:40:22Z</dcterms:created>
  <dcterms:modified xsi:type="dcterms:W3CDTF">2022-01-24T17:13:57Z</dcterms:modified>
</cp:coreProperties>
</file>